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72" r:id="rId2"/>
  </p:sldMasterIdLst>
  <p:notesMasterIdLst>
    <p:notesMasterId r:id="rId31"/>
  </p:notesMasterIdLst>
  <p:sldIdLst>
    <p:sldId id="256" r:id="rId3"/>
    <p:sldId id="504" r:id="rId4"/>
    <p:sldId id="522" r:id="rId5"/>
    <p:sldId id="524" r:id="rId6"/>
    <p:sldId id="523" r:id="rId7"/>
    <p:sldId id="525" r:id="rId8"/>
    <p:sldId id="509" r:id="rId9"/>
    <p:sldId id="527" r:id="rId10"/>
    <p:sldId id="531" r:id="rId11"/>
    <p:sldId id="532" r:id="rId12"/>
    <p:sldId id="533" r:id="rId13"/>
    <p:sldId id="534" r:id="rId14"/>
    <p:sldId id="535" r:id="rId15"/>
    <p:sldId id="536" r:id="rId16"/>
    <p:sldId id="537" r:id="rId17"/>
    <p:sldId id="538" r:id="rId18"/>
    <p:sldId id="530" r:id="rId19"/>
    <p:sldId id="529" r:id="rId20"/>
    <p:sldId id="546" r:id="rId21"/>
    <p:sldId id="547" r:id="rId22"/>
    <p:sldId id="548" r:id="rId23"/>
    <p:sldId id="528" r:id="rId24"/>
    <p:sldId id="544" r:id="rId25"/>
    <p:sldId id="545" r:id="rId26"/>
    <p:sldId id="540" r:id="rId27"/>
    <p:sldId id="541" r:id="rId28"/>
    <p:sldId id="543" r:id="rId29"/>
    <p:sldId id="542" r:id="rId30"/>
  </p:sldIdLst>
  <p:sldSz cx="18288000" cy="10287000"/>
  <p:notesSz cx="6858000" cy="9144000"/>
  <p:embeddedFontLst>
    <p:embeddedFont>
      <p:font typeface="ダーツフォント" panose="020B0604020202020204" charset="-128"/>
      <p:regular r:id="rId32"/>
    </p:embeddedFont>
    <p:embeddedFont>
      <p:font typeface="Linotype Feltpen" panose="020B0604020202020204" charset="0"/>
      <p:regular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E5C7"/>
    <a:srgbClr val="FFFFFF"/>
    <a:srgbClr val="EE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3" d="100"/>
          <a:sy n="53" d="100"/>
        </p:scale>
        <p:origin x="82" y="30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1.fntdata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DE37E9-E5A3-473F-BAF3-808AAACC3E7C}" type="datetimeFigureOut">
              <a:rPr lang="en-GB" smtClean="0"/>
              <a:t>25/01/2026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3D6C4E-62CE-4B9A-AB38-A3E5A8EFE2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12989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C125D-123D-42EB-9333-4E2EF48432EF}" type="datetimeFigureOut">
              <a:rPr lang="en-GB" smtClean="0"/>
              <a:t>25/01/2026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963BC-218E-494F-8C51-1E93A57239C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74570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C125D-123D-42EB-9333-4E2EF48432EF}" type="datetimeFigureOut">
              <a:rPr lang="en-GB" smtClean="0"/>
              <a:t>25/01/2026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963BC-218E-494F-8C51-1E93A57239C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0264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82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C125D-123D-42EB-9333-4E2EF48432EF}" type="datetimeFigureOut">
              <a:rPr lang="en-GB" smtClean="0"/>
              <a:t>25/01/2026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963BC-218E-494F-8C51-1E93A57239C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77826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C125D-123D-42EB-9333-4E2EF48432EF}" type="datetimeFigureOut">
              <a:rPr lang="en-GB" smtClean="0"/>
              <a:t>25/01/2026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963BC-218E-494F-8C51-1E93A57239C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25308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C125D-123D-42EB-9333-4E2EF48432EF}" type="datetimeFigureOut">
              <a:rPr lang="en-GB" smtClean="0"/>
              <a:t>25/01/2026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963BC-218E-494F-8C51-1E93A57239C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17939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C125D-123D-42EB-9333-4E2EF48432EF}" type="datetimeFigureOut">
              <a:rPr lang="en-GB" smtClean="0"/>
              <a:t>25/01/2026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963BC-218E-494F-8C51-1E93A57239C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36494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C125D-123D-42EB-9333-4E2EF48432EF}" type="datetimeFigureOut">
              <a:rPr lang="en-GB" smtClean="0"/>
              <a:t>25/01/2026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963BC-218E-494F-8C51-1E93A57239C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14712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C125D-123D-42EB-9333-4E2EF48432EF}" type="datetimeFigureOut">
              <a:rPr lang="en-GB" smtClean="0"/>
              <a:t>25/01/2026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963BC-218E-494F-8C51-1E93A57239C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33654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C125D-123D-42EB-9333-4E2EF48432EF}" type="datetimeFigureOut">
              <a:rPr lang="en-GB" smtClean="0"/>
              <a:t>25/01/2026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963BC-218E-494F-8C51-1E93A57239C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44150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C125D-123D-42EB-9333-4E2EF48432EF}" type="datetimeFigureOut">
              <a:rPr lang="en-GB" smtClean="0"/>
              <a:t>25/01/2026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963BC-218E-494F-8C51-1E93A57239C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13450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C125D-123D-42EB-9333-4E2EF48432EF}" type="datetimeFigureOut">
              <a:rPr lang="en-GB" smtClean="0"/>
              <a:t>25/01/2026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963BC-218E-494F-8C51-1E93A57239C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6637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FCC125D-123D-42EB-9333-4E2EF48432EF}" type="datetimeFigureOut">
              <a:rPr lang="en-GB" smtClean="0"/>
              <a:t>25/01/2026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0963BC-218E-494F-8C51-1E93A57239C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7082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gif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jpe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63697" y="3829086"/>
            <a:ext cx="18451697" cy="9687141"/>
          </a:xfrm>
          <a:custGeom>
            <a:avLst/>
            <a:gdLst/>
            <a:ahLst/>
            <a:cxnLst/>
            <a:rect l="l" t="t" r="r" b="b"/>
            <a:pathLst>
              <a:path w="18451697" h="9687141">
                <a:moveTo>
                  <a:pt x="0" y="0"/>
                </a:moveTo>
                <a:lnTo>
                  <a:pt x="18451697" y="0"/>
                </a:lnTo>
                <a:lnTo>
                  <a:pt x="18451697" y="9687141"/>
                </a:lnTo>
                <a:lnTo>
                  <a:pt x="0" y="96871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5000"/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 rot="-84026">
            <a:off x="7986748" y="6080287"/>
            <a:ext cx="7315200" cy="128016"/>
          </a:xfrm>
          <a:custGeom>
            <a:avLst/>
            <a:gdLst/>
            <a:ahLst/>
            <a:cxnLst/>
            <a:rect l="l" t="t" r="r" b="b"/>
            <a:pathLst>
              <a:path w="7315200" h="128016">
                <a:moveTo>
                  <a:pt x="0" y="0"/>
                </a:moveTo>
                <a:lnTo>
                  <a:pt x="7315200" y="0"/>
                </a:lnTo>
                <a:lnTo>
                  <a:pt x="7315200" y="128016"/>
                </a:lnTo>
                <a:lnTo>
                  <a:pt x="0" y="1280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 rot="-84026">
            <a:off x="7567373" y="736413"/>
            <a:ext cx="6296023" cy="110180"/>
          </a:xfrm>
          <a:custGeom>
            <a:avLst/>
            <a:gdLst/>
            <a:ahLst/>
            <a:cxnLst/>
            <a:rect l="l" t="t" r="r" b="b"/>
            <a:pathLst>
              <a:path w="6296023" h="110180">
                <a:moveTo>
                  <a:pt x="0" y="0"/>
                </a:moveTo>
                <a:lnTo>
                  <a:pt x="6296023" y="0"/>
                </a:lnTo>
                <a:lnTo>
                  <a:pt x="6296023" y="110180"/>
                </a:lnTo>
                <a:lnTo>
                  <a:pt x="0" y="1101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0" y="0"/>
                </a:move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 rot="532970">
            <a:off x="5675942" y="-852529"/>
            <a:ext cx="12375338" cy="8229600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 rot="-5832782">
            <a:off x="5789015" y="4095392"/>
            <a:ext cx="816847" cy="2202282"/>
          </a:xfrm>
          <a:custGeom>
            <a:avLst/>
            <a:gdLst/>
            <a:ahLst/>
            <a:cxnLst/>
            <a:rect l="l" t="t" r="r" b="b"/>
            <a:pathLst>
              <a:path w="816847" h="2202282">
                <a:moveTo>
                  <a:pt x="0" y="0"/>
                </a:moveTo>
                <a:lnTo>
                  <a:pt x="816847" y="0"/>
                </a:lnTo>
                <a:lnTo>
                  <a:pt x="816847" y="2202283"/>
                </a:lnTo>
                <a:lnTo>
                  <a:pt x="0" y="220228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TextBox 8"/>
          <p:cNvSpPr txBox="1"/>
          <p:nvPr/>
        </p:nvSpPr>
        <p:spPr>
          <a:xfrm rot="-86862">
            <a:off x="2629146" y="3450007"/>
            <a:ext cx="13879332" cy="12054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9372"/>
              </a:lnSpc>
            </a:pPr>
            <a:r>
              <a:rPr lang="en-US" sz="8010" spc="-288" dirty="0">
                <a:solidFill>
                  <a:srgbClr val="000000"/>
                </a:solidFill>
                <a:latin typeface="ダーツフォント"/>
                <a:ea typeface="ダーツフォント"/>
                <a:cs typeface="ダーツフォント"/>
                <a:sym typeface="ダーツフォント"/>
              </a:rPr>
              <a:t>Matthew 7:1-6</a:t>
            </a:r>
          </a:p>
        </p:txBody>
      </p:sp>
      <p:sp>
        <p:nvSpPr>
          <p:cNvPr id="9" name="TextBox 9"/>
          <p:cNvSpPr txBox="1"/>
          <p:nvPr/>
        </p:nvSpPr>
        <p:spPr>
          <a:xfrm rot="-86862">
            <a:off x="2664328" y="1120224"/>
            <a:ext cx="14097623" cy="25608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0034"/>
              </a:lnSpc>
            </a:pPr>
            <a:r>
              <a:rPr lang="en-US" sz="17123" spc="-616" dirty="0">
                <a:solidFill>
                  <a:srgbClr val="000000"/>
                </a:solidFill>
                <a:latin typeface="Linotype Feltpen"/>
                <a:ea typeface="Linotype Feltpen"/>
                <a:cs typeface="Linotype Feltpen"/>
                <a:sym typeface="Linotype Feltpen"/>
              </a:rPr>
              <a:t>The Good Life:</a:t>
            </a:r>
          </a:p>
        </p:txBody>
      </p:sp>
      <p:sp>
        <p:nvSpPr>
          <p:cNvPr id="10" name="Freeform 10"/>
          <p:cNvSpPr/>
          <p:nvPr/>
        </p:nvSpPr>
        <p:spPr>
          <a:xfrm rot="-4941549">
            <a:off x="6100225" y="1933676"/>
            <a:ext cx="1773479" cy="4114800"/>
          </a:xfrm>
          <a:custGeom>
            <a:avLst/>
            <a:gdLst/>
            <a:ahLst/>
            <a:cxnLst/>
            <a:rect l="l" t="t" r="r" b="b"/>
            <a:pathLst>
              <a:path w="1773479" h="4114800">
                <a:moveTo>
                  <a:pt x="0" y="0"/>
                </a:moveTo>
                <a:lnTo>
                  <a:pt x="1773479" y="0"/>
                </a:lnTo>
                <a:lnTo>
                  <a:pt x="177347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36B3E6-77F2-5278-CE8C-174FACD5F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8C6D643-CA09-1E09-65A8-E1E2FC74DBB0}"/>
              </a:ext>
            </a:extLst>
          </p:cNvPr>
          <p:cNvSpPr/>
          <p:nvPr/>
        </p:nvSpPr>
        <p:spPr>
          <a:xfrm>
            <a:off x="1524000" y="723900"/>
            <a:ext cx="14859000" cy="1219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4000" b="1" dirty="0">
                <a:solidFill>
                  <a:prstClr val="black"/>
                </a:solidFill>
              </a:rPr>
              <a:t>OUR RELATIONSHIP WITH OUR HEAVENLY FATHER </a:t>
            </a:r>
            <a:r>
              <a:rPr lang="en-GB" sz="4000" dirty="0">
                <a:solidFill>
                  <a:prstClr val="black"/>
                </a:solidFill>
              </a:rPr>
              <a:t>[6:1-7:12]</a:t>
            </a:r>
          </a:p>
        </p:txBody>
      </p:sp>
    </p:spTree>
    <p:extLst>
      <p:ext uri="{BB962C8B-B14F-4D97-AF65-F5344CB8AC3E}">
        <p14:creationId xmlns:p14="http://schemas.microsoft.com/office/powerpoint/2010/main" val="743742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8DE31E-4E7F-F87D-87D4-9EB866F96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8ADF93E-8541-963B-473D-278A01D7F687}"/>
              </a:ext>
            </a:extLst>
          </p:cNvPr>
          <p:cNvSpPr/>
          <p:nvPr/>
        </p:nvSpPr>
        <p:spPr>
          <a:xfrm>
            <a:off x="1524000" y="723900"/>
            <a:ext cx="14859000" cy="1219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4000" b="1" dirty="0">
                <a:solidFill>
                  <a:prstClr val="black"/>
                </a:solidFill>
              </a:rPr>
              <a:t>OUR RELATIONSHIP WITH OUR HEAVENLY FATHER </a:t>
            </a:r>
            <a:r>
              <a:rPr lang="en-GB" sz="4000" dirty="0">
                <a:solidFill>
                  <a:prstClr val="black"/>
                </a:solidFill>
              </a:rPr>
              <a:t>[6:1-7:12]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D8E474-C96A-83D9-A26B-F8412F4F7ABC}"/>
              </a:ext>
            </a:extLst>
          </p:cNvPr>
          <p:cNvSpPr txBox="1"/>
          <p:nvPr/>
        </p:nvSpPr>
        <p:spPr>
          <a:xfrm>
            <a:off x="1524000" y="2552701"/>
            <a:ext cx="4648200" cy="48268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500" b="1" dirty="0">
                <a:solidFill>
                  <a:prstClr val="black"/>
                </a:solidFill>
                <a:latin typeface="Aptos" panose="02110004020202020204"/>
              </a:rPr>
              <a:t>6:1-18</a:t>
            </a:r>
            <a:endParaRPr kumimoji="0" lang="en-GB" sz="3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500" dirty="0">
                <a:solidFill>
                  <a:prstClr val="black"/>
                </a:solidFill>
                <a:latin typeface="Aptos" panose="02110004020202020204"/>
              </a:rPr>
              <a:t>How we do our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500" dirty="0">
                <a:solidFill>
                  <a:prstClr val="black"/>
                </a:solidFill>
                <a:latin typeface="Aptos" panose="02110004020202020204"/>
              </a:rPr>
              <a:t> good deeds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3500" b="1" dirty="0">
              <a:solidFill>
                <a:prstClr val="black"/>
              </a:solidFill>
              <a:latin typeface="Aptos" panose="021100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3500" b="1" dirty="0">
              <a:solidFill>
                <a:prstClr val="black"/>
              </a:solidFill>
              <a:latin typeface="Aptos" panose="02110004020202020204"/>
            </a:endParaRPr>
          </a:p>
        </p:txBody>
      </p:sp>
      <p:pic>
        <p:nvPicPr>
          <p:cNvPr id="16" name="Picture 2" descr="Prayer Icons: Over 127,881 Royalty-Free Licensable Stock Illustrations &amp;  Drawings | Shutterstock">
            <a:extLst>
              <a:ext uri="{FF2B5EF4-FFF2-40B4-BE49-F238E27FC236}">
                <a16:creationId xmlns:a16="http://schemas.microsoft.com/office/drawing/2014/main" id="{1BA7E978-B299-F1FA-2DD1-C85F04FB77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18"/>
          <a:stretch>
            <a:fillRect/>
          </a:stretch>
        </p:blipFill>
        <p:spPr bwMode="auto">
          <a:xfrm>
            <a:off x="2819400" y="4554415"/>
            <a:ext cx="1962150" cy="1884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rrow: Down 1">
            <a:extLst>
              <a:ext uri="{FF2B5EF4-FFF2-40B4-BE49-F238E27FC236}">
                <a16:creationId xmlns:a16="http://schemas.microsoft.com/office/drawing/2014/main" id="{8F986BA3-6B23-BA03-3FAC-EB12715E7677}"/>
              </a:ext>
            </a:extLst>
          </p:cNvPr>
          <p:cNvSpPr/>
          <p:nvPr/>
        </p:nvSpPr>
        <p:spPr>
          <a:xfrm rot="2871946">
            <a:off x="6404381" y="1506688"/>
            <a:ext cx="699385" cy="1540038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6946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4F8635-D074-87DC-B921-C1CC87AD5F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7889871-38A6-66AE-C451-7759B6911795}"/>
              </a:ext>
            </a:extLst>
          </p:cNvPr>
          <p:cNvSpPr/>
          <p:nvPr/>
        </p:nvSpPr>
        <p:spPr>
          <a:xfrm>
            <a:off x="1524000" y="723900"/>
            <a:ext cx="14859000" cy="1219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4000" b="1" dirty="0">
                <a:solidFill>
                  <a:prstClr val="black"/>
                </a:solidFill>
              </a:rPr>
              <a:t>OUR RELATIONSHIP WITH OUR HEAVENLY FATHER </a:t>
            </a:r>
            <a:r>
              <a:rPr lang="en-GB" sz="4000" dirty="0">
                <a:solidFill>
                  <a:prstClr val="black"/>
                </a:solidFill>
              </a:rPr>
              <a:t>[6:1-7:12]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BD4272-1E11-70D9-861F-72B717791EB5}"/>
              </a:ext>
            </a:extLst>
          </p:cNvPr>
          <p:cNvSpPr txBox="1"/>
          <p:nvPr/>
        </p:nvSpPr>
        <p:spPr>
          <a:xfrm>
            <a:off x="1524000" y="2552701"/>
            <a:ext cx="4648200" cy="48268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500" b="1" dirty="0">
                <a:solidFill>
                  <a:prstClr val="black"/>
                </a:solidFill>
                <a:latin typeface="Aptos" panose="02110004020202020204"/>
              </a:rPr>
              <a:t>6:1-18</a:t>
            </a:r>
            <a:endParaRPr kumimoji="0" lang="en-GB" sz="3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500" dirty="0">
                <a:solidFill>
                  <a:prstClr val="black"/>
                </a:solidFill>
                <a:latin typeface="Aptos" panose="02110004020202020204"/>
              </a:rPr>
              <a:t>How we do our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500" dirty="0">
                <a:solidFill>
                  <a:prstClr val="black"/>
                </a:solidFill>
                <a:latin typeface="Aptos" panose="02110004020202020204"/>
              </a:rPr>
              <a:t> good deeds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3500" b="1" dirty="0">
              <a:solidFill>
                <a:prstClr val="black"/>
              </a:solidFill>
              <a:latin typeface="Aptos" panose="021100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3500" b="1" dirty="0">
              <a:solidFill>
                <a:prstClr val="black"/>
              </a:solidFill>
              <a:latin typeface="Aptos" panose="02110004020202020204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7AD6A07-2099-DC72-BB11-E1E89E455910}"/>
              </a:ext>
            </a:extLst>
          </p:cNvPr>
          <p:cNvSpPr txBox="1"/>
          <p:nvPr/>
        </p:nvSpPr>
        <p:spPr>
          <a:xfrm>
            <a:off x="6629400" y="2552701"/>
            <a:ext cx="4648200" cy="491123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500" b="1" dirty="0">
                <a:solidFill>
                  <a:prstClr val="black"/>
                </a:solidFill>
                <a:latin typeface="Aptos" panose="02110004020202020204"/>
              </a:rPr>
              <a:t>6:19-34</a:t>
            </a:r>
            <a:endParaRPr kumimoji="0" lang="en-GB" sz="3500" b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500" dirty="0">
                <a:solidFill>
                  <a:prstClr val="black"/>
                </a:solidFill>
                <a:latin typeface="Aptos" panose="02110004020202020204"/>
              </a:rPr>
              <a:t>How we live in the world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3000" dirty="0">
              <a:solidFill>
                <a:prstClr val="black"/>
              </a:solidFill>
              <a:latin typeface="Aptos" panose="021100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3000" dirty="0">
              <a:solidFill>
                <a:prstClr val="black"/>
              </a:solidFill>
              <a:latin typeface="Aptos" panose="021100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0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3000" dirty="0">
              <a:solidFill>
                <a:prstClr val="black"/>
              </a:solidFill>
              <a:latin typeface="Aptos" panose="021100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3000" dirty="0">
              <a:solidFill>
                <a:prstClr val="black"/>
              </a:solidFill>
              <a:latin typeface="Aptos" panose="021100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0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Graphic 6" descr="Earth globe: Africa and Europe with solid fill">
            <a:extLst>
              <a:ext uri="{FF2B5EF4-FFF2-40B4-BE49-F238E27FC236}">
                <a16:creationId xmlns:a16="http://schemas.microsoft.com/office/drawing/2014/main" id="{166080D5-FA5F-6D8E-EFDE-BD12602BFD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77200" y="4762500"/>
            <a:ext cx="1828800" cy="1828800"/>
          </a:xfrm>
          <a:prstGeom prst="rect">
            <a:avLst/>
          </a:prstGeom>
        </p:spPr>
      </p:pic>
      <p:pic>
        <p:nvPicPr>
          <p:cNvPr id="16" name="Picture 2" descr="Prayer Icons: Over 127,881 Royalty-Free Licensable Stock Illustrations &amp;  Drawings | Shutterstock">
            <a:extLst>
              <a:ext uri="{FF2B5EF4-FFF2-40B4-BE49-F238E27FC236}">
                <a16:creationId xmlns:a16="http://schemas.microsoft.com/office/drawing/2014/main" id="{5C932EDC-C79F-E764-A4F6-0C71B3D912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18"/>
          <a:stretch>
            <a:fillRect/>
          </a:stretch>
        </p:blipFill>
        <p:spPr bwMode="auto">
          <a:xfrm>
            <a:off x="2819400" y="4554415"/>
            <a:ext cx="1962150" cy="1884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rrow: Down 2">
            <a:extLst>
              <a:ext uri="{FF2B5EF4-FFF2-40B4-BE49-F238E27FC236}">
                <a16:creationId xmlns:a16="http://schemas.microsoft.com/office/drawing/2014/main" id="{4103288D-1B48-4E52-FB06-5FB723291B8B}"/>
              </a:ext>
            </a:extLst>
          </p:cNvPr>
          <p:cNvSpPr/>
          <p:nvPr/>
        </p:nvSpPr>
        <p:spPr>
          <a:xfrm rot="2871946">
            <a:off x="6404381" y="1506688"/>
            <a:ext cx="699385" cy="1540038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52DE012B-56BC-2BF5-3A1C-2B854A87B4E3}"/>
              </a:ext>
            </a:extLst>
          </p:cNvPr>
          <p:cNvSpPr/>
          <p:nvPr/>
        </p:nvSpPr>
        <p:spPr>
          <a:xfrm>
            <a:off x="8551176" y="1943100"/>
            <a:ext cx="699385" cy="990600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06007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3D36C2-DF62-F5D7-0CC2-48763F8EBE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64947EC-CFA5-D6F1-68CD-22D0A8F4E27D}"/>
              </a:ext>
            </a:extLst>
          </p:cNvPr>
          <p:cNvSpPr/>
          <p:nvPr/>
        </p:nvSpPr>
        <p:spPr>
          <a:xfrm>
            <a:off x="1524000" y="723900"/>
            <a:ext cx="14859000" cy="1219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4000" b="1" dirty="0">
                <a:solidFill>
                  <a:prstClr val="black"/>
                </a:solidFill>
              </a:rPr>
              <a:t>OUR RELATIONSHIP WITH OUR HEAVENLY FATHER </a:t>
            </a:r>
            <a:r>
              <a:rPr lang="en-GB" sz="4000" dirty="0">
                <a:solidFill>
                  <a:prstClr val="black"/>
                </a:solidFill>
              </a:rPr>
              <a:t>[6:1-7:12]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A5C43A-77F6-7671-8BDC-CC9FAB4E726F}"/>
              </a:ext>
            </a:extLst>
          </p:cNvPr>
          <p:cNvSpPr txBox="1"/>
          <p:nvPr/>
        </p:nvSpPr>
        <p:spPr>
          <a:xfrm>
            <a:off x="1524000" y="2552701"/>
            <a:ext cx="4648200" cy="48268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500" b="1" dirty="0">
                <a:solidFill>
                  <a:prstClr val="black"/>
                </a:solidFill>
                <a:latin typeface="Aptos" panose="02110004020202020204"/>
              </a:rPr>
              <a:t>6:1-18</a:t>
            </a:r>
            <a:endParaRPr kumimoji="0" lang="en-GB" sz="3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500" dirty="0">
                <a:solidFill>
                  <a:prstClr val="black"/>
                </a:solidFill>
                <a:latin typeface="Aptos" panose="02110004020202020204"/>
              </a:rPr>
              <a:t>How we do our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500" dirty="0">
                <a:solidFill>
                  <a:prstClr val="black"/>
                </a:solidFill>
                <a:latin typeface="Aptos" panose="02110004020202020204"/>
              </a:rPr>
              <a:t> good deeds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3500" b="1" dirty="0">
              <a:solidFill>
                <a:prstClr val="black"/>
              </a:solidFill>
              <a:latin typeface="Aptos" panose="021100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3500" b="1" dirty="0">
              <a:solidFill>
                <a:prstClr val="black"/>
              </a:solidFill>
              <a:latin typeface="Aptos" panose="02110004020202020204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395E3DE-A86F-EDCE-B922-E6235974806A}"/>
              </a:ext>
            </a:extLst>
          </p:cNvPr>
          <p:cNvSpPr txBox="1"/>
          <p:nvPr/>
        </p:nvSpPr>
        <p:spPr>
          <a:xfrm>
            <a:off x="6629400" y="2552701"/>
            <a:ext cx="4648200" cy="491123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500" b="1" dirty="0">
                <a:solidFill>
                  <a:prstClr val="black"/>
                </a:solidFill>
                <a:latin typeface="Aptos" panose="02110004020202020204"/>
              </a:rPr>
              <a:t>6:19-34</a:t>
            </a:r>
            <a:endParaRPr kumimoji="0" lang="en-GB" sz="3500" b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500" dirty="0">
                <a:solidFill>
                  <a:prstClr val="black"/>
                </a:solidFill>
                <a:latin typeface="Aptos" panose="02110004020202020204"/>
              </a:rPr>
              <a:t>How we live in the world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3000" dirty="0">
              <a:solidFill>
                <a:prstClr val="black"/>
              </a:solidFill>
              <a:latin typeface="Aptos" panose="021100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3000" dirty="0">
              <a:solidFill>
                <a:prstClr val="black"/>
              </a:solidFill>
              <a:latin typeface="Aptos" panose="021100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0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3000" dirty="0">
              <a:solidFill>
                <a:prstClr val="black"/>
              </a:solidFill>
              <a:latin typeface="Aptos" panose="021100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3000" dirty="0">
              <a:solidFill>
                <a:prstClr val="black"/>
              </a:solidFill>
              <a:latin typeface="Aptos" panose="021100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0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8C76B6-FE8E-1BE2-C02F-413A3947FD6F}"/>
              </a:ext>
            </a:extLst>
          </p:cNvPr>
          <p:cNvSpPr txBox="1"/>
          <p:nvPr/>
        </p:nvSpPr>
        <p:spPr>
          <a:xfrm>
            <a:off x="11734800" y="2552701"/>
            <a:ext cx="4648200" cy="491123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500" b="1" dirty="0">
                <a:solidFill>
                  <a:prstClr val="black"/>
                </a:solidFill>
                <a:latin typeface="Aptos" panose="02110004020202020204"/>
              </a:rPr>
              <a:t>7:1-6</a:t>
            </a:r>
            <a:endParaRPr kumimoji="0" lang="en-GB" sz="3500" b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500" dirty="0">
                <a:solidFill>
                  <a:prstClr val="black"/>
                </a:solidFill>
                <a:latin typeface="Aptos" panose="02110004020202020204"/>
              </a:rPr>
              <a:t>How we live as a Community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3000" dirty="0">
              <a:solidFill>
                <a:prstClr val="black"/>
              </a:solidFill>
              <a:latin typeface="Aptos" panose="021100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3000" dirty="0">
              <a:solidFill>
                <a:prstClr val="black"/>
              </a:solidFill>
              <a:latin typeface="Aptos" panose="021100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0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3000" dirty="0">
              <a:solidFill>
                <a:prstClr val="black"/>
              </a:solidFill>
              <a:latin typeface="Aptos" panose="021100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3000" dirty="0">
              <a:solidFill>
                <a:prstClr val="black"/>
              </a:solidFill>
              <a:latin typeface="Aptos" panose="021100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0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Graphic 6" descr="Earth globe: Africa and Europe with solid fill">
            <a:extLst>
              <a:ext uri="{FF2B5EF4-FFF2-40B4-BE49-F238E27FC236}">
                <a16:creationId xmlns:a16="http://schemas.microsoft.com/office/drawing/2014/main" id="{0CA45EB9-3E1D-D758-0D5C-672CE3ED6E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77200" y="4762500"/>
            <a:ext cx="1828800" cy="1828800"/>
          </a:xfrm>
          <a:prstGeom prst="rect">
            <a:avLst/>
          </a:prstGeom>
        </p:spPr>
      </p:pic>
      <p:pic>
        <p:nvPicPr>
          <p:cNvPr id="12" name="Graphic 11" descr="Group with solid fill">
            <a:extLst>
              <a:ext uri="{FF2B5EF4-FFF2-40B4-BE49-F238E27FC236}">
                <a16:creationId xmlns:a16="http://schemas.microsoft.com/office/drawing/2014/main" id="{18BC5576-9DE8-A6C5-CFF7-5F217870AD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458700" y="4902200"/>
            <a:ext cx="1371600" cy="1371600"/>
          </a:xfrm>
          <a:prstGeom prst="rect">
            <a:avLst/>
          </a:prstGeom>
        </p:spPr>
      </p:pic>
      <p:pic>
        <p:nvPicPr>
          <p:cNvPr id="15" name="Graphic 14" descr="Group with solid fill">
            <a:extLst>
              <a:ext uri="{FF2B5EF4-FFF2-40B4-BE49-F238E27FC236}">
                <a16:creationId xmlns:a16="http://schemas.microsoft.com/office/drawing/2014/main" id="{6BBE4F35-1ABF-06CD-D2A9-60757B28A4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554200" y="4902200"/>
            <a:ext cx="1371600" cy="1371600"/>
          </a:xfrm>
          <a:prstGeom prst="rect">
            <a:avLst/>
          </a:prstGeom>
        </p:spPr>
      </p:pic>
      <p:pic>
        <p:nvPicPr>
          <p:cNvPr id="16" name="Picture 2" descr="Prayer Icons: Over 127,881 Royalty-Free Licensable Stock Illustrations &amp;  Drawings | Shutterstock">
            <a:extLst>
              <a:ext uri="{FF2B5EF4-FFF2-40B4-BE49-F238E27FC236}">
                <a16:creationId xmlns:a16="http://schemas.microsoft.com/office/drawing/2014/main" id="{BE62493E-8557-24E5-6806-34B820C71F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18"/>
          <a:stretch>
            <a:fillRect/>
          </a:stretch>
        </p:blipFill>
        <p:spPr bwMode="auto">
          <a:xfrm>
            <a:off x="2819400" y="4554415"/>
            <a:ext cx="1962150" cy="1884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rrow: Down 5">
            <a:extLst>
              <a:ext uri="{FF2B5EF4-FFF2-40B4-BE49-F238E27FC236}">
                <a16:creationId xmlns:a16="http://schemas.microsoft.com/office/drawing/2014/main" id="{2813190A-2A2F-D0AC-BE5F-D01DE6939813}"/>
              </a:ext>
            </a:extLst>
          </p:cNvPr>
          <p:cNvSpPr/>
          <p:nvPr/>
        </p:nvSpPr>
        <p:spPr>
          <a:xfrm rot="2871946">
            <a:off x="6404381" y="1506688"/>
            <a:ext cx="699385" cy="1540038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01B49356-07F5-CEE6-2C34-8C2DA9B97917}"/>
              </a:ext>
            </a:extLst>
          </p:cNvPr>
          <p:cNvSpPr/>
          <p:nvPr/>
        </p:nvSpPr>
        <p:spPr>
          <a:xfrm>
            <a:off x="8551176" y="1943100"/>
            <a:ext cx="699385" cy="990600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EC954DDA-FF8A-DC06-EBD4-5A4472893350}"/>
              </a:ext>
            </a:extLst>
          </p:cNvPr>
          <p:cNvSpPr/>
          <p:nvPr/>
        </p:nvSpPr>
        <p:spPr>
          <a:xfrm rot="19146416">
            <a:off x="10927907" y="1506689"/>
            <a:ext cx="699385" cy="1540038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42571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EA3DFF-5D46-C7C7-6115-B158D0A24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703440E-93A4-F746-AEFA-DC5731FB7C97}"/>
              </a:ext>
            </a:extLst>
          </p:cNvPr>
          <p:cNvSpPr/>
          <p:nvPr/>
        </p:nvSpPr>
        <p:spPr>
          <a:xfrm>
            <a:off x="3657600" y="1181100"/>
            <a:ext cx="10210167" cy="624786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0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THE CULTURE OF</a:t>
            </a:r>
          </a:p>
          <a:p>
            <a:pPr algn="ctr"/>
            <a:r>
              <a:rPr lang="en-US" sz="10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THE </a:t>
            </a:r>
          </a:p>
          <a:p>
            <a:pPr algn="ctr"/>
            <a:r>
              <a:rPr lang="en-US" sz="100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JESUS </a:t>
            </a:r>
          </a:p>
          <a:p>
            <a:pPr algn="ctr"/>
            <a:r>
              <a:rPr lang="en-US" sz="10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COMMUNITY</a:t>
            </a:r>
          </a:p>
        </p:txBody>
      </p:sp>
    </p:spTree>
    <p:extLst>
      <p:ext uri="{BB962C8B-B14F-4D97-AF65-F5344CB8AC3E}">
        <p14:creationId xmlns:p14="http://schemas.microsoft.com/office/powerpoint/2010/main" val="4585590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4EA5BF-A51F-D31E-DECC-2E4E07C0F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DB39E32-8150-6304-7E1F-626563F20D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104900"/>
            <a:ext cx="15773400" cy="7086600"/>
          </a:xfrm>
        </p:spPr>
        <p:txBody>
          <a:bodyPr>
            <a:normAutofit/>
          </a:bodyPr>
          <a:lstStyle/>
          <a:p>
            <a:pPr marL="685800" lvl="1" indent="0">
              <a:buNone/>
            </a:pPr>
            <a:r>
              <a:rPr lang="en-GB" sz="7000" dirty="0">
                <a:solidFill>
                  <a:schemeClr val="bg1"/>
                </a:solidFill>
              </a:rPr>
              <a:t>When the doctrine is clear </a:t>
            </a:r>
          </a:p>
          <a:p>
            <a:pPr marL="685800" lvl="1" indent="0">
              <a:buNone/>
            </a:pPr>
            <a:r>
              <a:rPr lang="en-GB" sz="7000" dirty="0">
                <a:solidFill>
                  <a:schemeClr val="bg1"/>
                </a:solidFill>
              </a:rPr>
              <a:t>and the culture is beautiful, </a:t>
            </a:r>
          </a:p>
          <a:p>
            <a:pPr marL="685800" lvl="1" indent="0">
              <a:buNone/>
            </a:pPr>
            <a:r>
              <a:rPr lang="en-GB" sz="7000" dirty="0">
                <a:solidFill>
                  <a:schemeClr val="bg1"/>
                </a:solidFill>
              </a:rPr>
              <a:t>that church will be powerful.</a:t>
            </a:r>
          </a:p>
          <a:p>
            <a:pPr marL="685800" lvl="1" indent="0">
              <a:buNone/>
            </a:pPr>
            <a:endParaRPr lang="en-GB" sz="7000" i="1" dirty="0">
              <a:solidFill>
                <a:schemeClr val="bg1"/>
              </a:solidFill>
            </a:endParaRPr>
          </a:p>
          <a:p>
            <a:pPr marL="685800" lvl="1" indent="0" fontAlgn="base">
              <a:buNone/>
            </a:pPr>
            <a:r>
              <a:rPr lang="en-GB" sz="7000" b="1" dirty="0">
                <a:solidFill>
                  <a:schemeClr val="bg1"/>
                </a:solidFill>
              </a:rPr>
              <a:t>Ray </a:t>
            </a:r>
            <a:r>
              <a:rPr lang="en-GB" sz="7000" b="1" dirty="0" err="1">
                <a:solidFill>
                  <a:schemeClr val="bg1"/>
                </a:solidFill>
              </a:rPr>
              <a:t>Ortlund</a:t>
            </a:r>
            <a:endParaRPr lang="en-GB" sz="7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049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AD5AE7-9E01-9568-35C8-0EE2FF634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F910A06-8309-7762-51B8-B264831B9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T</a:t>
            </a:r>
            <a:r>
              <a:rPr lang="en-GB" b="1" dirty="0">
                <a:solidFill>
                  <a:srgbClr val="FFFF00"/>
                </a:solidFill>
              </a:rPr>
              <a:t>HE CULTURE OF THE JESUS COMMUNITY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9898847-94F2-1CC5-8C81-D1F9187337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0" lvl="1" indent="0" fontAlgn="base">
              <a:buNone/>
            </a:pPr>
            <a:r>
              <a:rPr lang="en-US" sz="5000" b="1" dirty="0">
                <a:solidFill>
                  <a:schemeClr val="bg1"/>
                </a:solidFill>
              </a:rPr>
              <a:t>The Headline: </a:t>
            </a:r>
            <a:r>
              <a:rPr lang="en-US" sz="5000" b="1" dirty="0">
                <a:solidFill>
                  <a:srgbClr val="FFFF00"/>
                </a:solidFill>
              </a:rPr>
              <a:t>DO NOT JUDGE</a:t>
            </a:r>
          </a:p>
          <a:p>
            <a:pPr marL="685800" lvl="1" indent="0" fontAlgn="base">
              <a:buNone/>
            </a:pPr>
            <a:endParaRPr lang="en-US" sz="5000" b="1" dirty="0">
              <a:solidFill>
                <a:srgbClr val="FFFF00"/>
              </a:solidFill>
            </a:endParaRPr>
          </a:p>
          <a:p>
            <a:pPr marL="685800" lvl="1" indent="0" fontAlgn="base">
              <a:buNone/>
            </a:pPr>
            <a:endParaRPr lang="en-US" sz="5000" b="1" dirty="0">
              <a:solidFill>
                <a:srgbClr val="FFFF00"/>
              </a:solidFill>
            </a:endParaRPr>
          </a:p>
          <a:p>
            <a:pPr lvl="1" fontAlgn="base"/>
            <a:endParaRPr lang="en-US" sz="5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8374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1DDD8C-919D-7C97-69E4-9542279D34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85C87D0-55FE-C644-703C-8477FAD8D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DO NOT JUDGE – WHAT IT </a:t>
            </a:r>
            <a:r>
              <a:rPr lang="en-US" b="1" u="sng" dirty="0">
                <a:solidFill>
                  <a:srgbClr val="FFFF00"/>
                </a:solidFill>
              </a:rPr>
              <a:t>DOESN’T</a:t>
            </a:r>
            <a:r>
              <a:rPr lang="en-US" b="1" dirty="0">
                <a:solidFill>
                  <a:srgbClr val="FFFF00"/>
                </a:solidFill>
              </a:rPr>
              <a:t> MEAN</a:t>
            </a:r>
            <a:endParaRPr lang="en-GB" b="1" dirty="0">
              <a:solidFill>
                <a:srgbClr val="FFFF00"/>
              </a:solidFill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9741F94-AED0-2067-837B-726CDA6BCF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0" lvl="1" indent="0" fontAlgn="base">
              <a:buNone/>
            </a:pPr>
            <a:endParaRPr lang="en-US" sz="5000" b="1" dirty="0">
              <a:solidFill>
                <a:srgbClr val="FFFF00"/>
              </a:solidFill>
            </a:endParaRPr>
          </a:p>
          <a:p>
            <a:pPr marL="685800" lvl="1" indent="0" fontAlgn="base">
              <a:buNone/>
            </a:pPr>
            <a:endParaRPr lang="en-US" sz="5000" b="1" dirty="0">
              <a:solidFill>
                <a:srgbClr val="FFFF00"/>
              </a:solidFill>
            </a:endParaRPr>
          </a:p>
          <a:p>
            <a:pPr marL="685800" lvl="1" indent="0" fontAlgn="base">
              <a:buNone/>
            </a:pPr>
            <a:endParaRPr lang="en-US" sz="5000" b="1" dirty="0">
              <a:solidFill>
                <a:srgbClr val="FFFF00"/>
              </a:solidFill>
            </a:endParaRPr>
          </a:p>
          <a:p>
            <a:pPr lvl="1" fontAlgn="base"/>
            <a:endParaRPr lang="en-US" sz="5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7241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0EA50B-B6EB-E64F-0EE2-F921CA199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237205F-D7F7-E15E-8C10-197BD5059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DO NOT JUDGE – WHAT IT </a:t>
            </a:r>
            <a:r>
              <a:rPr lang="en-US" b="1" u="sng" dirty="0">
                <a:solidFill>
                  <a:srgbClr val="FFFF00"/>
                </a:solidFill>
              </a:rPr>
              <a:t>DOESN’T</a:t>
            </a:r>
            <a:r>
              <a:rPr lang="en-US" b="1" dirty="0">
                <a:solidFill>
                  <a:srgbClr val="FFFF00"/>
                </a:solidFill>
              </a:rPr>
              <a:t> MEAN</a:t>
            </a:r>
            <a:endParaRPr lang="en-GB" b="1" dirty="0">
              <a:solidFill>
                <a:srgbClr val="FFFF00"/>
              </a:solidFill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78F01D6-235E-D2A8-A041-5683302161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fontAlgn="base"/>
            <a:r>
              <a:rPr lang="en-US" sz="5000" b="1" dirty="0">
                <a:solidFill>
                  <a:schemeClr val="bg1"/>
                </a:solidFill>
              </a:rPr>
              <a:t>Do not have an opinion </a:t>
            </a:r>
          </a:p>
          <a:p>
            <a:pPr lvl="1" fontAlgn="base"/>
            <a:endParaRPr lang="en-US" sz="5000" b="1" dirty="0">
              <a:solidFill>
                <a:schemeClr val="bg1"/>
              </a:solidFill>
            </a:endParaRPr>
          </a:p>
          <a:p>
            <a:pPr marL="685800" lvl="1" indent="0" fontAlgn="base">
              <a:buNone/>
            </a:pPr>
            <a:r>
              <a:rPr lang="en-US" i="1" dirty="0">
                <a:solidFill>
                  <a:srgbClr val="FFFF00"/>
                </a:solidFill>
              </a:rPr>
              <a:t>You are the salt of the earth… You are the light of the world (5:13,14)</a:t>
            </a:r>
            <a:endParaRPr lang="en-US" sz="5000" b="1" i="1" dirty="0">
              <a:solidFill>
                <a:srgbClr val="FFFF00"/>
              </a:solidFill>
            </a:endParaRPr>
          </a:p>
          <a:p>
            <a:pPr marL="685800" lvl="1" indent="0" fontAlgn="base">
              <a:buNone/>
            </a:pPr>
            <a:endParaRPr lang="en-US" sz="5000" b="1" dirty="0">
              <a:solidFill>
                <a:srgbClr val="FFFF00"/>
              </a:solidFill>
            </a:endParaRPr>
          </a:p>
          <a:p>
            <a:pPr lvl="1" fontAlgn="base"/>
            <a:endParaRPr lang="en-US" sz="5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139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729D4F-0DD1-A221-ABF1-0E24E9260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2A20C30-6C32-1D22-A09A-EDCCC2594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DO NOT JUDGE – WHAT IT </a:t>
            </a:r>
            <a:r>
              <a:rPr lang="en-US" b="1" u="sng" dirty="0">
                <a:solidFill>
                  <a:srgbClr val="FFFF00"/>
                </a:solidFill>
              </a:rPr>
              <a:t>DOESN’T</a:t>
            </a:r>
            <a:r>
              <a:rPr lang="en-US" b="1" dirty="0">
                <a:solidFill>
                  <a:srgbClr val="FFFF00"/>
                </a:solidFill>
              </a:rPr>
              <a:t> MEAN</a:t>
            </a:r>
            <a:endParaRPr lang="en-GB" b="1" dirty="0">
              <a:solidFill>
                <a:srgbClr val="FFFF00"/>
              </a:solidFill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31FE3EA-93B6-8051-521D-6AD53180BF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fontAlgn="base"/>
            <a:r>
              <a:rPr lang="en-US" sz="5000" b="1" dirty="0">
                <a:solidFill>
                  <a:schemeClr val="bg1"/>
                </a:solidFill>
              </a:rPr>
              <a:t>Do not have an opinion</a:t>
            </a:r>
          </a:p>
          <a:p>
            <a:pPr lvl="1" fontAlgn="base"/>
            <a:r>
              <a:rPr lang="en-US" sz="5000" b="1" dirty="0">
                <a:solidFill>
                  <a:schemeClr val="bg1"/>
                </a:solidFill>
              </a:rPr>
              <a:t>Do not be discerning</a:t>
            </a:r>
          </a:p>
          <a:p>
            <a:pPr marL="685800" lvl="1" indent="0" fontAlgn="base">
              <a:buNone/>
            </a:pPr>
            <a:endParaRPr lang="en-US" sz="5000" b="1" dirty="0">
              <a:solidFill>
                <a:schemeClr val="bg1"/>
              </a:solidFill>
            </a:endParaRPr>
          </a:p>
          <a:p>
            <a:pPr marL="685800" lvl="1" indent="0" fontAlgn="base">
              <a:buNone/>
            </a:pPr>
            <a:r>
              <a:rPr lang="en-US" sz="3500" i="1" dirty="0">
                <a:solidFill>
                  <a:srgbClr val="FFFF00"/>
                </a:solidFill>
              </a:rPr>
              <a:t>Watch out for false prophets [7:15]</a:t>
            </a:r>
          </a:p>
          <a:p>
            <a:pPr marL="685800" lvl="1" indent="0" fontAlgn="base">
              <a:buNone/>
            </a:pPr>
            <a:r>
              <a:rPr lang="en-US" sz="3500" i="1" dirty="0">
                <a:solidFill>
                  <a:srgbClr val="FFFF00"/>
                </a:solidFill>
              </a:rPr>
              <a:t>Do not give dogs what is sacred; do not throw your pearls to pigs [6:7]</a:t>
            </a:r>
            <a:endParaRPr lang="en-US" sz="3500" b="1" i="1" dirty="0">
              <a:solidFill>
                <a:srgbClr val="FFFF00"/>
              </a:solidFill>
            </a:endParaRPr>
          </a:p>
          <a:p>
            <a:pPr marL="685800" lvl="1" indent="0" fontAlgn="base">
              <a:buNone/>
            </a:pPr>
            <a:endParaRPr lang="en-US" sz="8000" b="1" dirty="0">
              <a:solidFill>
                <a:srgbClr val="FFFF00"/>
              </a:solidFill>
            </a:endParaRPr>
          </a:p>
          <a:p>
            <a:pPr marL="685800" lvl="1" indent="0" fontAlgn="base">
              <a:buNone/>
            </a:pPr>
            <a:endParaRPr lang="en-US" sz="5000" b="1" dirty="0">
              <a:solidFill>
                <a:schemeClr val="bg1"/>
              </a:solidFill>
            </a:endParaRPr>
          </a:p>
          <a:p>
            <a:pPr marL="685800" lvl="1" indent="0" fontAlgn="base">
              <a:buNone/>
            </a:pPr>
            <a:endParaRPr lang="en-US" sz="5000" b="1" dirty="0">
              <a:solidFill>
                <a:srgbClr val="FFFF00"/>
              </a:solidFill>
            </a:endParaRPr>
          </a:p>
          <a:p>
            <a:pPr marL="685800" lvl="1" indent="0" fontAlgn="base">
              <a:buNone/>
            </a:pPr>
            <a:endParaRPr lang="en-US" sz="5000" b="1" dirty="0">
              <a:solidFill>
                <a:srgbClr val="FFFF00"/>
              </a:solidFill>
            </a:endParaRPr>
          </a:p>
          <a:p>
            <a:pPr lvl="1" fontAlgn="base"/>
            <a:endParaRPr lang="en-US" sz="5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54530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88A820-592B-2357-7AFB-7E030CAC2B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D6E4C05-F3D3-2A4D-88BE-48F25E3F6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DO NOT JUDGE – WHAT IT </a:t>
            </a:r>
            <a:r>
              <a:rPr lang="en-US" b="1" u="sng" dirty="0">
                <a:solidFill>
                  <a:srgbClr val="FFFF00"/>
                </a:solidFill>
              </a:rPr>
              <a:t>DOESN’T</a:t>
            </a:r>
            <a:r>
              <a:rPr lang="en-US" b="1" dirty="0">
                <a:solidFill>
                  <a:srgbClr val="FFFF00"/>
                </a:solidFill>
              </a:rPr>
              <a:t> MEAN</a:t>
            </a:r>
            <a:endParaRPr lang="en-GB" b="1" dirty="0">
              <a:solidFill>
                <a:srgbClr val="FFFF00"/>
              </a:solidFill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C6241B5-D0BA-57A1-E130-609244B965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fontAlgn="base"/>
            <a:r>
              <a:rPr lang="en-US" sz="5000" b="1" dirty="0">
                <a:solidFill>
                  <a:schemeClr val="bg1"/>
                </a:solidFill>
              </a:rPr>
              <a:t>Do not have an opinion</a:t>
            </a:r>
          </a:p>
          <a:p>
            <a:pPr lvl="1" fontAlgn="base"/>
            <a:r>
              <a:rPr lang="en-US" sz="5000" b="1" dirty="0">
                <a:solidFill>
                  <a:schemeClr val="bg1"/>
                </a:solidFill>
              </a:rPr>
              <a:t>Do not be discerning</a:t>
            </a:r>
          </a:p>
          <a:p>
            <a:pPr lvl="1" fontAlgn="base"/>
            <a:r>
              <a:rPr lang="en-US" sz="5000" b="1" dirty="0">
                <a:solidFill>
                  <a:schemeClr val="bg1"/>
                </a:solidFill>
              </a:rPr>
              <a:t>Do not rebuke error</a:t>
            </a:r>
          </a:p>
          <a:p>
            <a:pPr marL="685800" lvl="1" indent="0" fontAlgn="base">
              <a:buNone/>
            </a:pPr>
            <a:endParaRPr lang="en-US" sz="3500" i="1" dirty="0">
              <a:solidFill>
                <a:srgbClr val="FFFF00"/>
              </a:solidFill>
            </a:endParaRPr>
          </a:p>
          <a:p>
            <a:pPr marL="685800" lvl="1" indent="0" fontAlgn="base">
              <a:buNone/>
            </a:pPr>
            <a:r>
              <a:rPr lang="en-US" sz="3500" i="1" dirty="0">
                <a:solidFill>
                  <a:srgbClr val="FFFF00"/>
                </a:solidFill>
              </a:rPr>
              <a:t>Rebuke them sharply, so that they will be sound in the faith (Titus 1:13)</a:t>
            </a:r>
          </a:p>
          <a:p>
            <a:pPr marL="685800" lvl="1" indent="0" fontAlgn="base">
              <a:buNone/>
            </a:pPr>
            <a:r>
              <a:rPr lang="en-US" sz="3500" i="1" dirty="0">
                <a:solidFill>
                  <a:srgbClr val="FFFF00"/>
                </a:solidFill>
              </a:rPr>
              <a:t>Instruct certain people not to teach different doctrine (1 Timothy 1:3)</a:t>
            </a:r>
          </a:p>
          <a:p>
            <a:pPr marL="685800" lvl="1" indent="0" fontAlgn="base">
              <a:buNone/>
            </a:pPr>
            <a:endParaRPr lang="en-US" sz="5000" b="1" dirty="0">
              <a:solidFill>
                <a:srgbClr val="FFFF00"/>
              </a:solidFill>
            </a:endParaRPr>
          </a:p>
          <a:p>
            <a:pPr marL="685800" lvl="1" indent="0" fontAlgn="base">
              <a:buNone/>
            </a:pPr>
            <a:endParaRPr lang="en-US" sz="5000" b="1" dirty="0">
              <a:solidFill>
                <a:srgbClr val="FFFF00"/>
              </a:solidFill>
            </a:endParaRPr>
          </a:p>
          <a:p>
            <a:pPr lvl="1" fontAlgn="base"/>
            <a:endParaRPr lang="en-US" sz="5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89931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154532-4583-8078-94F1-7A58612C5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D5F7F3F-D263-EAC1-A337-8AF00B4E5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DO NOT JUDGE – WHAT IT </a:t>
            </a:r>
            <a:r>
              <a:rPr lang="en-US" b="1" u="sng" dirty="0">
                <a:solidFill>
                  <a:srgbClr val="FFFF00"/>
                </a:solidFill>
              </a:rPr>
              <a:t>DOESN’T</a:t>
            </a:r>
            <a:r>
              <a:rPr lang="en-US" b="1" dirty="0">
                <a:solidFill>
                  <a:srgbClr val="FFFF00"/>
                </a:solidFill>
              </a:rPr>
              <a:t> MEAN</a:t>
            </a:r>
            <a:endParaRPr lang="en-GB" b="1" dirty="0">
              <a:solidFill>
                <a:srgbClr val="FFFF00"/>
              </a:solidFill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B0715F8-4802-40FF-34F8-5CE3DF0AFE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fontAlgn="base"/>
            <a:r>
              <a:rPr lang="en-US" sz="5000" b="1" dirty="0">
                <a:solidFill>
                  <a:schemeClr val="bg1"/>
                </a:solidFill>
              </a:rPr>
              <a:t>Do not have an opinion</a:t>
            </a:r>
          </a:p>
          <a:p>
            <a:pPr lvl="1" fontAlgn="base"/>
            <a:r>
              <a:rPr lang="en-US" sz="5000" b="1" dirty="0">
                <a:solidFill>
                  <a:schemeClr val="bg1"/>
                </a:solidFill>
              </a:rPr>
              <a:t>Do not be discerning</a:t>
            </a:r>
          </a:p>
          <a:p>
            <a:pPr lvl="1" fontAlgn="base"/>
            <a:r>
              <a:rPr lang="en-US" sz="5000" b="1" dirty="0">
                <a:solidFill>
                  <a:schemeClr val="bg1"/>
                </a:solidFill>
              </a:rPr>
              <a:t>Do not rebuke error</a:t>
            </a:r>
          </a:p>
          <a:p>
            <a:pPr lvl="1" fontAlgn="base"/>
            <a:r>
              <a:rPr lang="en-US" sz="5000" b="1" dirty="0">
                <a:solidFill>
                  <a:schemeClr val="bg1"/>
                </a:solidFill>
              </a:rPr>
              <a:t>Do not tackle sin</a:t>
            </a:r>
          </a:p>
          <a:p>
            <a:pPr marL="685800" lvl="1" indent="0" fontAlgn="base">
              <a:buNone/>
            </a:pPr>
            <a:endParaRPr lang="en-US" sz="5000" b="1" dirty="0">
              <a:solidFill>
                <a:schemeClr val="bg1"/>
              </a:solidFill>
            </a:endParaRPr>
          </a:p>
          <a:p>
            <a:pPr marL="685800" lvl="1" indent="0" fontAlgn="base">
              <a:buNone/>
            </a:pPr>
            <a:r>
              <a:rPr lang="en-US" sz="3200" i="1" dirty="0">
                <a:solidFill>
                  <a:srgbClr val="FFFF00"/>
                </a:solidFill>
              </a:rPr>
              <a:t>And let us consider how we may spur one another on toward love and good deeds (Heb 10:24)</a:t>
            </a:r>
          </a:p>
          <a:p>
            <a:pPr marL="685800" lvl="1" indent="0" fontAlgn="base">
              <a:buNone/>
            </a:pPr>
            <a:r>
              <a:rPr lang="en-US" sz="3200" i="1" dirty="0">
                <a:solidFill>
                  <a:srgbClr val="FFFF00"/>
                </a:solidFill>
              </a:rPr>
              <a:t>If your brother or sister sins, go and point out their fault, just between the two of you (Matt 18:15)</a:t>
            </a:r>
          </a:p>
          <a:p>
            <a:pPr marL="685800" lvl="1" indent="0" fontAlgn="base">
              <a:buNone/>
            </a:pPr>
            <a:endParaRPr lang="en-US" sz="5000" b="1" dirty="0">
              <a:solidFill>
                <a:srgbClr val="FFFF00"/>
              </a:solidFill>
            </a:endParaRPr>
          </a:p>
          <a:p>
            <a:pPr lvl="1" fontAlgn="base"/>
            <a:endParaRPr lang="en-US" sz="5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3326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97F4B3-0289-C7D5-315D-85FA9EAC1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4F65A84-3554-B475-6B4C-C183F75C9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DO NOT JUDGE – WHAT IT </a:t>
            </a:r>
            <a:r>
              <a:rPr lang="en-US" b="1" u="sng" dirty="0">
                <a:solidFill>
                  <a:srgbClr val="FFFF00"/>
                </a:solidFill>
              </a:rPr>
              <a:t>DOESN’T</a:t>
            </a:r>
            <a:r>
              <a:rPr lang="en-US" b="1" dirty="0">
                <a:solidFill>
                  <a:srgbClr val="FFFF00"/>
                </a:solidFill>
              </a:rPr>
              <a:t> MEAN</a:t>
            </a:r>
            <a:endParaRPr lang="en-GB" b="1" dirty="0">
              <a:solidFill>
                <a:srgbClr val="FFFF00"/>
              </a:solidFill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CA49289-4527-6C78-16F1-3547B19E6E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 fontAlgn="base"/>
            <a:r>
              <a:rPr lang="en-US" sz="5000" b="1" dirty="0">
                <a:solidFill>
                  <a:schemeClr val="bg1"/>
                </a:solidFill>
              </a:rPr>
              <a:t>Do not have an opinion</a:t>
            </a:r>
          </a:p>
          <a:p>
            <a:pPr lvl="1" fontAlgn="base"/>
            <a:r>
              <a:rPr lang="en-US" sz="5000" b="1" dirty="0">
                <a:solidFill>
                  <a:schemeClr val="bg1"/>
                </a:solidFill>
              </a:rPr>
              <a:t>Do not be discerning</a:t>
            </a:r>
          </a:p>
          <a:p>
            <a:pPr lvl="1" fontAlgn="base"/>
            <a:r>
              <a:rPr lang="en-US" sz="5000" b="1" dirty="0">
                <a:solidFill>
                  <a:schemeClr val="bg1"/>
                </a:solidFill>
              </a:rPr>
              <a:t>Do not rebuke error</a:t>
            </a:r>
          </a:p>
          <a:p>
            <a:pPr lvl="1" fontAlgn="base"/>
            <a:r>
              <a:rPr lang="en-US" sz="5000" b="1" dirty="0">
                <a:solidFill>
                  <a:schemeClr val="bg1"/>
                </a:solidFill>
              </a:rPr>
              <a:t>Do not tackle sin</a:t>
            </a:r>
          </a:p>
          <a:p>
            <a:pPr lvl="1" fontAlgn="base"/>
            <a:r>
              <a:rPr lang="en-US" sz="5000" b="1" dirty="0">
                <a:solidFill>
                  <a:schemeClr val="bg1"/>
                </a:solidFill>
              </a:rPr>
              <a:t>Do not exercise church discipline</a:t>
            </a:r>
          </a:p>
          <a:p>
            <a:pPr lvl="1" fontAlgn="base"/>
            <a:endParaRPr lang="en-US" sz="5000" b="1" dirty="0">
              <a:solidFill>
                <a:schemeClr val="bg1"/>
              </a:solidFill>
            </a:endParaRPr>
          </a:p>
          <a:p>
            <a:pPr marL="685800" lvl="1" indent="0" fontAlgn="base">
              <a:buNone/>
            </a:pPr>
            <a:r>
              <a:rPr lang="en-US" sz="3500" i="1" dirty="0">
                <a:solidFill>
                  <a:srgbClr val="FFFF00"/>
                </a:solidFill>
              </a:rPr>
              <a:t>Are you not to judge those inside?...Expel the wicked person from among you. (1 Cor 5:12,13)</a:t>
            </a:r>
          </a:p>
          <a:p>
            <a:pPr marL="685800" lvl="1" indent="0" fontAlgn="base">
              <a:buNone/>
            </a:pPr>
            <a:r>
              <a:rPr lang="en-US" sz="3500" i="1" dirty="0">
                <a:solidFill>
                  <a:srgbClr val="FFFF00"/>
                </a:solidFill>
              </a:rPr>
              <a:t>And if they refuse to listen even to the church, treat them as you would a pagan or a tax collector (Matt 18:17)</a:t>
            </a:r>
            <a:endParaRPr lang="en-US" sz="3500" b="1" i="1" dirty="0">
              <a:solidFill>
                <a:srgbClr val="FFFF00"/>
              </a:solidFill>
            </a:endParaRPr>
          </a:p>
          <a:p>
            <a:pPr marL="685800" lvl="1" indent="0" fontAlgn="base">
              <a:buNone/>
            </a:pPr>
            <a:endParaRPr lang="en-US" sz="5000" b="1" dirty="0">
              <a:solidFill>
                <a:schemeClr val="bg1"/>
              </a:solidFill>
            </a:endParaRPr>
          </a:p>
          <a:p>
            <a:pPr marL="685800" lvl="1" indent="0" fontAlgn="base">
              <a:buNone/>
            </a:pPr>
            <a:endParaRPr lang="en-US" sz="5000" b="1" dirty="0">
              <a:solidFill>
                <a:srgbClr val="FFFF00"/>
              </a:solidFill>
            </a:endParaRPr>
          </a:p>
          <a:p>
            <a:pPr marL="685800" lvl="1" indent="0" fontAlgn="base">
              <a:buNone/>
            </a:pPr>
            <a:endParaRPr lang="en-US" sz="5000" b="1" dirty="0">
              <a:solidFill>
                <a:srgbClr val="FFFF00"/>
              </a:solidFill>
            </a:endParaRPr>
          </a:p>
          <a:p>
            <a:pPr lvl="1" fontAlgn="base"/>
            <a:endParaRPr lang="en-US" sz="5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31172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FD0901-0E9E-B2D3-CDCD-6C9C02CA2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FEC192E-A15C-EE17-35A7-D1AC27763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DO NOT JUDGE – WHAT IT </a:t>
            </a:r>
            <a:r>
              <a:rPr lang="en-US" b="1" u="sng" dirty="0">
                <a:solidFill>
                  <a:srgbClr val="FFFF00"/>
                </a:solidFill>
              </a:rPr>
              <a:t>DOES</a:t>
            </a:r>
            <a:r>
              <a:rPr lang="en-US" b="1" dirty="0">
                <a:solidFill>
                  <a:srgbClr val="FFFF00"/>
                </a:solidFill>
              </a:rPr>
              <a:t> MEAN</a:t>
            </a:r>
            <a:endParaRPr lang="en-GB" b="1" dirty="0">
              <a:solidFill>
                <a:srgbClr val="FFFF00"/>
              </a:solidFill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2990B5F-1607-7F79-0A82-B091F36A4E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0" lvl="1" indent="0" algn="ctr" fontAlgn="base">
              <a:buNone/>
            </a:pPr>
            <a:r>
              <a:rPr lang="en-GB" sz="5000" dirty="0">
                <a:solidFill>
                  <a:schemeClr val="bg1"/>
                </a:solidFill>
              </a:rPr>
              <a:t>Do not have a critical spirt that condemns others </a:t>
            </a:r>
            <a:endParaRPr lang="en-US" sz="5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73712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EA91C8-1DAC-0448-BD1A-2E3FCC44A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987404B-4F1F-AE08-A09C-BC55ECDB25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104900"/>
            <a:ext cx="15773400" cy="7086600"/>
          </a:xfrm>
        </p:spPr>
        <p:txBody>
          <a:bodyPr>
            <a:normAutofit/>
          </a:bodyPr>
          <a:lstStyle/>
          <a:p>
            <a:pPr marL="685800" lvl="1" indent="0">
              <a:buNone/>
            </a:pPr>
            <a:r>
              <a:rPr lang="en-GB" sz="4000" i="1" dirty="0">
                <a:solidFill>
                  <a:schemeClr val="bg1"/>
                </a:solidFill>
              </a:rPr>
              <a:t>Brothers and sisters, do not slander one another. Anyone who speaks against a brother or sister or judges them speaks against the law and judges it. When you judge the law, you are not keeping it, but sitting in judgment on it. </a:t>
            </a:r>
            <a:r>
              <a:rPr lang="en-GB" sz="4000" i="1" dirty="0">
                <a:solidFill>
                  <a:srgbClr val="FFFF00"/>
                </a:solidFill>
              </a:rPr>
              <a:t>There is only one Lawgiver and Judge, the one who is able to save and destroy</a:t>
            </a:r>
            <a:r>
              <a:rPr lang="en-GB" sz="4000" i="1" dirty="0">
                <a:solidFill>
                  <a:schemeClr val="bg1"/>
                </a:solidFill>
              </a:rPr>
              <a:t>. But you—who are you to judge your neighbour?</a:t>
            </a:r>
          </a:p>
          <a:p>
            <a:pPr marL="685800" lvl="1" indent="0" fontAlgn="base">
              <a:buNone/>
            </a:pPr>
            <a:endParaRPr lang="en-GB" sz="7000" b="1" dirty="0">
              <a:solidFill>
                <a:schemeClr val="bg1"/>
              </a:solidFill>
            </a:endParaRPr>
          </a:p>
          <a:p>
            <a:pPr marL="685800" lvl="1" indent="0" fontAlgn="base">
              <a:buNone/>
            </a:pPr>
            <a:r>
              <a:rPr lang="en-GB" sz="3500" b="1" dirty="0">
                <a:solidFill>
                  <a:srgbClr val="FFFF00"/>
                </a:solidFill>
              </a:rPr>
              <a:t>James 4:11-12</a:t>
            </a:r>
          </a:p>
        </p:txBody>
      </p:sp>
    </p:spTree>
    <p:extLst>
      <p:ext uri="{BB962C8B-B14F-4D97-AF65-F5344CB8AC3E}">
        <p14:creationId xmlns:p14="http://schemas.microsoft.com/office/powerpoint/2010/main" val="4804348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D69618-0B12-92C4-D00D-4152E53CE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FDC74A8-B370-F2EC-44C7-F629C1296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T</a:t>
            </a:r>
            <a:r>
              <a:rPr lang="en-GB" b="1" dirty="0">
                <a:solidFill>
                  <a:srgbClr val="FFFF00"/>
                </a:solidFill>
              </a:rPr>
              <a:t>HE CULTURE OF THE JESUS COMMUNITY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960BB6A-6DCC-F6E7-DB4B-3365C9BD6D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0" lvl="1" indent="0" fontAlgn="base">
              <a:buNone/>
            </a:pPr>
            <a:r>
              <a:rPr lang="en-US" sz="5000" b="1" dirty="0">
                <a:solidFill>
                  <a:schemeClr val="bg1"/>
                </a:solidFill>
              </a:rPr>
              <a:t>The Headline: </a:t>
            </a:r>
            <a:r>
              <a:rPr lang="en-US" sz="5000" b="1" dirty="0">
                <a:solidFill>
                  <a:srgbClr val="FFFF00"/>
                </a:solidFill>
              </a:rPr>
              <a:t>DO NOT JUDGE</a:t>
            </a:r>
          </a:p>
          <a:p>
            <a:pPr marL="685800" lvl="1" indent="0" fontAlgn="base">
              <a:buNone/>
            </a:pPr>
            <a:endParaRPr lang="en-US" sz="5000" b="1" dirty="0">
              <a:solidFill>
                <a:srgbClr val="FFFF00"/>
              </a:solidFill>
            </a:endParaRPr>
          </a:p>
          <a:p>
            <a:pPr marL="685800" lvl="1" indent="0" fontAlgn="base">
              <a:buNone/>
            </a:pPr>
            <a:r>
              <a:rPr lang="en-US" sz="5000" b="1" dirty="0">
                <a:solidFill>
                  <a:schemeClr val="bg1"/>
                </a:solidFill>
              </a:rPr>
              <a:t>The small print: what does this mean in practice?</a:t>
            </a:r>
          </a:p>
          <a:p>
            <a:pPr marL="685800" lvl="1" indent="0" fontAlgn="base">
              <a:buNone/>
            </a:pPr>
            <a:endParaRPr lang="en-US" sz="5000" b="1" dirty="0">
              <a:solidFill>
                <a:srgbClr val="FFFF00"/>
              </a:solidFill>
            </a:endParaRPr>
          </a:p>
          <a:p>
            <a:pPr lvl="1" fontAlgn="base"/>
            <a:endParaRPr lang="en-US" sz="5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7828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BF8265-372F-18F5-F053-23AC345BA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9C585C4-12B5-8A86-73A6-C6C61B4C5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T</a:t>
            </a:r>
            <a:r>
              <a:rPr lang="en-GB" b="1" dirty="0">
                <a:solidFill>
                  <a:srgbClr val="FFFF00"/>
                </a:solidFill>
              </a:rPr>
              <a:t>HE CULTURE OF THE JESUS COMMUNITY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007E32C-66FA-5E20-7961-9F0B1D5925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0" lvl="1" indent="0" fontAlgn="base">
              <a:buNone/>
            </a:pPr>
            <a:r>
              <a:rPr lang="en-US" sz="5000" b="1" dirty="0">
                <a:solidFill>
                  <a:schemeClr val="bg1"/>
                </a:solidFill>
              </a:rPr>
              <a:t>The Headline: </a:t>
            </a:r>
            <a:r>
              <a:rPr lang="en-US" sz="5000" b="1" dirty="0">
                <a:solidFill>
                  <a:srgbClr val="FFFF00"/>
                </a:solidFill>
              </a:rPr>
              <a:t>DO NOT JUDGE</a:t>
            </a:r>
          </a:p>
          <a:p>
            <a:pPr marL="685800" lvl="1" indent="0" fontAlgn="base">
              <a:buNone/>
            </a:pPr>
            <a:endParaRPr lang="en-US" sz="5000" b="1" dirty="0">
              <a:solidFill>
                <a:srgbClr val="FFFF00"/>
              </a:solidFill>
            </a:endParaRPr>
          </a:p>
          <a:p>
            <a:pPr marL="685800" lvl="1" indent="0" fontAlgn="base">
              <a:buNone/>
            </a:pPr>
            <a:r>
              <a:rPr lang="en-US" sz="5000" b="1" dirty="0">
                <a:solidFill>
                  <a:schemeClr val="bg1"/>
                </a:solidFill>
              </a:rPr>
              <a:t>The small print: what does this mean in practice?</a:t>
            </a:r>
          </a:p>
          <a:p>
            <a:pPr marL="685800" lvl="1" indent="0" fontAlgn="base">
              <a:buNone/>
            </a:pPr>
            <a:endParaRPr lang="en-US" sz="5000" b="1" dirty="0">
              <a:solidFill>
                <a:srgbClr val="FFFF00"/>
              </a:solidFill>
            </a:endParaRPr>
          </a:p>
          <a:p>
            <a:pPr lvl="1" fontAlgn="base"/>
            <a:r>
              <a:rPr lang="en-US" sz="5000" b="1" dirty="0">
                <a:solidFill>
                  <a:srgbClr val="FFFF00"/>
                </a:solidFill>
              </a:rPr>
              <a:t>Grace not a gavel (1-2)</a:t>
            </a:r>
          </a:p>
          <a:p>
            <a:pPr lvl="1" fontAlgn="base"/>
            <a:endParaRPr lang="en-US" sz="5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1608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20594A-D112-CBA9-9A74-049A98BB8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99062B7-2C90-90BF-085F-06E3DAA03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THE GRACE OF GOD TO US…</a:t>
            </a:r>
            <a:endParaRPr lang="en-GB" b="1" dirty="0">
              <a:solidFill>
                <a:srgbClr val="FFFF00"/>
              </a:solidFill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21C92A-8AEA-FDF8-89BB-6DA874A516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0" lvl="1" indent="0" fontAlgn="base">
              <a:buNone/>
            </a:pPr>
            <a:r>
              <a:rPr lang="en-US" sz="3500" dirty="0">
                <a:solidFill>
                  <a:schemeClr val="bg1"/>
                </a:solidFill>
              </a:rPr>
              <a:t>…we have redemption through his blood, the forgiveness of sins, in accordance with the riches of God’s grace</a:t>
            </a:r>
            <a:r>
              <a:rPr lang="en-US" sz="3500" baseline="30000" dirty="0">
                <a:solidFill>
                  <a:schemeClr val="bg1"/>
                </a:solidFill>
              </a:rPr>
              <a:t> </a:t>
            </a:r>
            <a:r>
              <a:rPr lang="en-US" sz="3500" dirty="0">
                <a:solidFill>
                  <a:schemeClr val="bg1"/>
                </a:solidFill>
              </a:rPr>
              <a:t>that he lavished on us </a:t>
            </a:r>
          </a:p>
          <a:p>
            <a:pPr marL="685800" lvl="1" indent="0" fontAlgn="base">
              <a:buNone/>
            </a:pPr>
            <a:r>
              <a:rPr lang="en-US" sz="3500" dirty="0">
                <a:solidFill>
                  <a:srgbClr val="FFFF00"/>
                </a:solidFill>
              </a:rPr>
              <a:t>Ephesians 1:7-8</a:t>
            </a:r>
          </a:p>
          <a:p>
            <a:pPr marL="685800" lvl="1" indent="0" fontAlgn="base">
              <a:buNone/>
            </a:pPr>
            <a:endParaRPr lang="en-US" sz="3500" dirty="0">
              <a:solidFill>
                <a:schemeClr val="bg1"/>
              </a:solidFill>
            </a:endParaRPr>
          </a:p>
          <a:p>
            <a:pPr marL="685800" lvl="1" indent="0" fontAlgn="base">
              <a:buNone/>
            </a:pPr>
            <a:r>
              <a:rPr lang="en-US" sz="3500" dirty="0">
                <a:solidFill>
                  <a:schemeClr val="bg1"/>
                </a:solidFill>
              </a:rPr>
              <a:t>…We have all received grace upon grace </a:t>
            </a:r>
          </a:p>
          <a:p>
            <a:pPr marL="685800" lvl="1" indent="0" fontAlgn="base">
              <a:buNone/>
            </a:pPr>
            <a:r>
              <a:rPr lang="en-US" sz="3500" dirty="0">
                <a:solidFill>
                  <a:srgbClr val="FFFF00"/>
                </a:solidFill>
              </a:rPr>
              <a:t>John 1:16</a:t>
            </a:r>
          </a:p>
          <a:p>
            <a:pPr marL="685800" lvl="1" indent="0" fontAlgn="base">
              <a:buNone/>
            </a:pPr>
            <a:endParaRPr lang="en-US" sz="3500" dirty="0">
              <a:solidFill>
                <a:schemeClr val="bg1"/>
              </a:solidFill>
            </a:endParaRPr>
          </a:p>
          <a:p>
            <a:pPr marL="685800" lvl="1" indent="0" fontAlgn="base">
              <a:buNone/>
            </a:pPr>
            <a:r>
              <a:rPr lang="en-US" sz="3500" dirty="0">
                <a:solidFill>
                  <a:schemeClr val="bg1"/>
                </a:solidFill>
              </a:rPr>
              <a:t>… we have gained access by faith into this grace in which we now stand. </a:t>
            </a:r>
          </a:p>
          <a:p>
            <a:pPr marL="685800" lvl="1" indent="0" fontAlgn="base">
              <a:buNone/>
            </a:pPr>
            <a:r>
              <a:rPr lang="en-US" sz="3500" dirty="0">
                <a:solidFill>
                  <a:srgbClr val="FFFF00"/>
                </a:solidFill>
              </a:rPr>
              <a:t>Romans 5:2</a:t>
            </a:r>
          </a:p>
        </p:txBody>
      </p:sp>
    </p:spTree>
    <p:extLst>
      <p:ext uri="{BB962C8B-B14F-4D97-AF65-F5344CB8AC3E}">
        <p14:creationId xmlns:p14="http://schemas.microsoft.com/office/powerpoint/2010/main" val="19830239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33C6A4-C007-8403-D66B-305F1C62B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A0A90BB-9E9C-BA8C-7D54-E81CB0EB0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THE GRACE OF GOD TO US…</a:t>
            </a:r>
            <a:endParaRPr lang="en-GB" b="1" dirty="0">
              <a:solidFill>
                <a:srgbClr val="FFFF00"/>
              </a:solidFill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4D2946A-B38C-F3FD-E2FB-78FEC3AD21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0" lvl="1" indent="0" fontAlgn="base">
              <a:buNone/>
            </a:pPr>
            <a:r>
              <a:rPr lang="en-US" sz="4000" dirty="0">
                <a:solidFill>
                  <a:schemeClr val="bg1"/>
                </a:solidFill>
              </a:rPr>
              <a:t>There is therefore now no </a:t>
            </a:r>
            <a:r>
              <a:rPr lang="en-US" sz="4000" dirty="0">
                <a:solidFill>
                  <a:srgbClr val="FFFF00"/>
                </a:solidFill>
              </a:rPr>
              <a:t>_____________</a:t>
            </a:r>
            <a:r>
              <a:rPr lang="en-US" sz="4000" dirty="0">
                <a:solidFill>
                  <a:schemeClr val="bg1"/>
                </a:solidFill>
              </a:rPr>
              <a:t> for those in Christ Jesus </a:t>
            </a:r>
          </a:p>
          <a:p>
            <a:pPr marL="685800" lvl="1" indent="0" fontAlgn="base">
              <a:buNone/>
            </a:pPr>
            <a:endParaRPr lang="en-US" sz="4000" dirty="0">
              <a:solidFill>
                <a:schemeClr val="bg1"/>
              </a:solidFill>
            </a:endParaRPr>
          </a:p>
          <a:p>
            <a:pPr marL="685800" lvl="1" indent="0" fontAlgn="base">
              <a:buNone/>
            </a:pPr>
            <a:r>
              <a:rPr lang="en-US" sz="4000" dirty="0">
                <a:solidFill>
                  <a:srgbClr val="FFFF00"/>
                </a:solidFill>
              </a:rPr>
              <a:t>Romans 8:1</a:t>
            </a:r>
          </a:p>
        </p:txBody>
      </p:sp>
    </p:spTree>
    <p:extLst>
      <p:ext uri="{BB962C8B-B14F-4D97-AF65-F5344CB8AC3E}">
        <p14:creationId xmlns:p14="http://schemas.microsoft.com/office/powerpoint/2010/main" val="3177641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867F66-3185-487C-22E0-2D1301E7B6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5327383-41EA-0879-8401-7B1408324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THE GRACE OF GOD TO US…</a:t>
            </a:r>
            <a:endParaRPr lang="en-GB" b="1" dirty="0">
              <a:solidFill>
                <a:srgbClr val="FFFF00"/>
              </a:solidFill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CE29984-FA40-B54B-B117-190165F333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0" lvl="1" indent="0" fontAlgn="base">
              <a:buNone/>
            </a:pPr>
            <a:r>
              <a:rPr lang="en-US" sz="4000" dirty="0">
                <a:solidFill>
                  <a:schemeClr val="bg1"/>
                </a:solidFill>
              </a:rPr>
              <a:t>There is therefore now no </a:t>
            </a:r>
            <a:r>
              <a:rPr lang="en-US" sz="4000" dirty="0">
                <a:solidFill>
                  <a:srgbClr val="FFFF00"/>
                </a:solidFill>
              </a:rPr>
              <a:t>condemnation</a:t>
            </a:r>
            <a:r>
              <a:rPr lang="en-US" sz="4000" dirty="0">
                <a:solidFill>
                  <a:schemeClr val="bg1"/>
                </a:solidFill>
              </a:rPr>
              <a:t> for those in Christ Jesus </a:t>
            </a:r>
          </a:p>
          <a:p>
            <a:pPr marL="685800" lvl="1" indent="0" fontAlgn="base">
              <a:buNone/>
            </a:pPr>
            <a:endParaRPr lang="en-US" sz="4000" dirty="0">
              <a:solidFill>
                <a:schemeClr val="bg1"/>
              </a:solidFill>
            </a:endParaRPr>
          </a:p>
          <a:p>
            <a:pPr marL="685800" lvl="1" indent="0" fontAlgn="base">
              <a:buNone/>
            </a:pPr>
            <a:r>
              <a:rPr lang="en-US" sz="4000" dirty="0">
                <a:solidFill>
                  <a:srgbClr val="FFFF00"/>
                </a:solidFill>
              </a:rPr>
              <a:t>Romans 8:1</a:t>
            </a:r>
          </a:p>
        </p:txBody>
      </p:sp>
    </p:spTree>
    <p:extLst>
      <p:ext uri="{BB962C8B-B14F-4D97-AF65-F5344CB8AC3E}">
        <p14:creationId xmlns:p14="http://schemas.microsoft.com/office/powerpoint/2010/main" val="16276442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398185-E18C-F19C-7012-2F434C194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1371EBD-90A2-3B04-B3E9-AF7428B2A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T</a:t>
            </a:r>
            <a:r>
              <a:rPr lang="en-GB" b="1" dirty="0">
                <a:solidFill>
                  <a:srgbClr val="FFFF00"/>
                </a:solidFill>
              </a:rPr>
              <a:t>HE CULTURE OF THE JESUS COMMUNITY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4D1F7DD-DAFF-5370-A461-49B41ED6B4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0" lvl="1" indent="0" fontAlgn="base">
              <a:buNone/>
            </a:pPr>
            <a:r>
              <a:rPr lang="en-US" sz="5000" b="1" dirty="0">
                <a:solidFill>
                  <a:schemeClr val="bg1"/>
                </a:solidFill>
              </a:rPr>
              <a:t>The Headline: </a:t>
            </a:r>
            <a:r>
              <a:rPr lang="en-US" sz="5000" b="1" dirty="0">
                <a:solidFill>
                  <a:srgbClr val="FFFF00"/>
                </a:solidFill>
              </a:rPr>
              <a:t>DO NOT JUDGE</a:t>
            </a:r>
          </a:p>
          <a:p>
            <a:pPr marL="685800" lvl="1" indent="0" fontAlgn="base">
              <a:buNone/>
            </a:pPr>
            <a:endParaRPr lang="en-US" sz="5000" b="1" dirty="0">
              <a:solidFill>
                <a:srgbClr val="FFFF00"/>
              </a:solidFill>
            </a:endParaRPr>
          </a:p>
          <a:p>
            <a:pPr marL="685800" lvl="1" indent="0" fontAlgn="base">
              <a:buNone/>
            </a:pPr>
            <a:r>
              <a:rPr lang="en-US" sz="5000" b="1" dirty="0">
                <a:solidFill>
                  <a:schemeClr val="bg1"/>
                </a:solidFill>
              </a:rPr>
              <a:t>The small print: what does this mean in practice?</a:t>
            </a:r>
          </a:p>
          <a:p>
            <a:pPr marL="685800" lvl="1" indent="0" fontAlgn="base">
              <a:buNone/>
            </a:pPr>
            <a:endParaRPr lang="en-US" sz="5000" b="1" dirty="0">
              <a:solidFill>
                <a:srgbClr val="FFFF00"/>
              </a:solidFill>
            </a:endParaRPr>
          </a:p>
          <a:p>
            <a:pPr lvl="1" fontAlgn="base"/>
            <a:r>
              <a:rPr lang="en-US" sz="5000" b="1" dirty="0">
                <a:solidFill>
                  <a:srgbClr val="FFFF00"/>
                </a:solidFill>
              </a:rPr>
              <a:t>Grace not a gavel (1-2)</a:t>
            </a:r>
          </a:p>
          <a:p>
            <a:pPr lvl="1" fontAlgn="base"/>
            <a:endParaRPr lang="en-US" sz="5000" b="1" dirty="0">
              <a:solidFill>
                <a:srgbClr val="FFFF00"/>
              </a:solidFill>
            </a:endParaRPr>
          </a:p>
          <a:p>
            <a:pPr lvl="1" fontAlgn="base"/>
            <a:r>
              <a:rPr lang="en-US" sz="5000" b="1" dirty="0">
                <a:solidFill>
                  <a:srgbClr val="FFFF00"/>
                </a:solidFill>
              </a:rPr>
              <a:t>Humility before helping (3-5)</a:t>
            </a:r>
          </a:p>
        </p:txBody>
      </p:sp>
    </p:spTree>
    <p:extLst>
      <p:ext uri="{BB962C8B-B14F-4D97-AF65-F5344CB8AC3E}">
        <p14:creationId xmlns:p14="http://schemas.microsoft.com/office/powerpoint/2010/main" val="42076459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812679-7018-0020-5CDA-EC8E73EFAE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0A9D04C-EC19-3517-EEC4-DCC7311F1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HUMILITY BEFORE HELPING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04C9D5-6651-BCDC-F55F-704DC12550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0" lvl="1" indent="0">
              <a:buNone/>
            </a:pPr>
            <a:r>
              <a:rPr lang="en-GB" sz="4500" dirty="0">
                <a:solidFill>
                  <a:schemeClr val="bg1"/>
                </a:solidFill>
              </a:rPr>
              <a:t>This does not make us mute, it makes us humbly seek to grow together in love for God and one another, to grow in holiness and justice and to become a society marked by authentic honesty and genuine growth</a:t>
            </a:r>
          </a:p>
          <a:p>
            <a:pPr marL="685800" lvl="1" indent="0" fontAlgn="base">
              <a:buNone/>
            </a:pPr>
            <a:endParaRPr lang="en-GB" sz="7000" b="1" dirty="0">
              <a:solidFill>
                <a:schemeClr val="bg1"/>
              </a:solidFill>
            </a:endParaRPr>
          </a:p>
          <a:p>
            <a:pPr marL="685800" lvl="1" indent="0" fontAlgn="base">
              <a:buNone/>
            </a:pPr>
            <a:r>
              <a:rPr lang="en-GB" sz="3000" b="1" dirty="0">
                <a:solidFill>
                  <a:schemeClr val="bg1"/>
                </a:solidFill>
              </a:rPr>
              <a:t>Scott McKnight</a:t>
            </a:r>
          </a:p>
        </p:txBody>
      </p:sp>
    </p:spTree>
    <p:extLst>
      <p:ext uri="{BB962C8B-B14F-4D97-AF65-F5344CB8AC3E}">
        <p14:creationId xmlns:p14="http://schemas.microsoft.com/office/powerpoint/2010/main" val="36109457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D4D406-932B-2D2F-1D17-5104D4E8A3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FB9878D-A58D-DCE2-3CB6-73D2C3A4C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T</a:t>
            </a:r>
            <a:r>
              <a:rPr lang="en-GB" b="1" dirty="0">
                <a:solidFill>
                  <a:srgbClr val="FFFF00"/>
                </a:solidFill>
              </a:rPr>
              <a:t>HE CULTURE OF THE JESUS COMMUNITY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9C19E49-A5E3-9CAD-3D42-E1093420BA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0" lvl="1" indent="0" fontAlgn="base">
              <a:buNone/>
            </a:pPr>
            <a:r>
              <a:rPr lang="en-US" sz="5000" b="1" dirty="0">
                <a:solidFill>
                  <a:schemeClr val="bg1"/>
                </a:solidFill>
              </a:rPr>
              <a:t>The Headline: </a:t>
            </a:r>
            <a:r>
              <a:rPr lang="en-US" sz="5000" b="1" dirty="0">
                <a:solidFill>
                  <a:srgbClr val="FFFF00"/>
                </a:solidFill>
              </a:rPr>
              <a:t>DO NOT JUDGE</a:t>
            </a:r>
          </a:p>
          <a:p>
            <a:pPr marL="685800" lvl="1" indent="0" fontAlgn="base">
              <a:buNone/>
            </a:pPr>
            <a:endParaRPr lang="en-US" sz="5000" b="1" dirty="0">
              <a:solidFill>
                <a:srgbClr val="FFFF00"/>
              </a:solidFill>
            </a:endParaRPr>
          </a:p>
          <a:p>
            <a:pPr marL="685800" lvl="1" indent="0" fontAlgn="base">
              <a:buNone/>
            </a:pPr>
            <a:r>
              <a:rPr lang="en-US" sz="5000" b="1" dirty="0">
                <a:solidFill>
                  <a:schemeClr val="bg1"/>
                </a:solidFill>
              </a:rPr>
              <a:t>The small print: what does this mean in practice?</a:t>
            </a:r>
          </a:p>
          <a:p>
            <a:pPr marL="685800" lvl="1" indent="0" fontAlgn="base">
              <a:buNone/>
            </a:pPr>
            <a:endParaRPr lang="en-US" sz="5000" b="1" dirty="0">
              <a:solidFill>
                <a:srgbClr val="FFFF00"/>
              </a:solidFill>
            </a:endParaRPr>
          </a:p>
          <a:p>
            <a:pPr lvl="1" fontAlgn="base"/>
            <a:r>
              <a:rPr lang="en-US" sz="5000" b="1" dirty="0">
                <a:solidFill>
                  <a:srgbClr val="FFFF00"/>
                </a:solidFill>
              </a:rPr>
              <a:t>Grace not a gavel (1-2)</a:t>
            </a:r>
          </a:p>
          <a:p>
            <a:pPr lvl="1" fontAlgn="base"/>
            <a:endParaRPr lang="en-US" sz="5000" b="1" dirty="0">
              <a:solidFill>
                <a:srgbClr val="FFFF00"/>
              </a:solidFill>
            </a:endParaRPr>
          </a:p>
          <a:p>
            <a:pPr lvl="1" fontAlgn="base"/>
            <a:r>
              <a:rPr lang="en-US" sz="5000" b="1" dirty="0">
                <a:solidFill>
                  <a:srgbClr val="FFFF00"/>
                </a:solidFill>
              </a:rPr>
              <a:t>Humility before helping (3-5)</a:t>
            </a:r>
          </a:p>
        </p:txBody>
      </p:sp>
    </p:spTree>
    <p:extLst>
      <p:ext uri="{BB962C8B-B14F-4D97-AF65-F5344CB8AC3E}">
        <p14:creationId xmlns:p14="http://schemas.microsoft.com/office/powerpoint/2010/main" val="10068345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B6212D-B92B-DCDF-6DDE-40E0771B1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DA80C93-1B06-5FBD-BA3E-45AAF2854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FF00"/>
                </a:solidFill>
              </a:rPr>
              <a:t>OUR CODE OF CONDUCT FOR DEALING WITH IMPERFECT PEOPLE</a:t>
            </a:r>
            <a:endParaRPr lang="en-GB" b="1" dirty="0">
              <a:solidFill>
                <a:srgbClr val="FFFF00"/>
              </a:solidFill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EE863AB-0786-20DC-FCB9-80E34646DA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0" lvl="1" indent="0" fontAlgn="base">
              <a:buNone/>
            </a:pPr>
            <a:r>
              <a:rPr lang="en-US" sz="5000" dirty="0">
                <a:solidFill>
                  <a:schemeClr val="bg1"/>
                </a:solidFill>
              </a:rPr>
              <a:t>Step 1 – How has my heavenly father treated me</a:t>
            </a:r>
          </a:p>
          <a:p>
            <a:pPr marL="685800" lvl="1" indent="0" fontAlgn="base">
              <a:buNone/>
            </a:pPr>
            <a:endParaRPr lang="en-US" sz="5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59945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234E27-0F20-FFBC-5E7D-93255751A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B5F34A4-CA31-87E4-7E50-B37897AE2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FF00"/>
                </a:solidFill>
              </a:rPr>
              <a:t>OUR CODE OF CONDUCT FOR DEALING WITH IMPERFECT PEOPLE</a:t>
            </a:r>
            <a:endParaRPr lang="en-GB" b="1" dirty="0">
              <a:solidFill>
                <a:srgbClr val="FFFF00"/>
              </a:solidFill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8BF0B66-A6AE-6E68-2114-7B26BD8FDE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0" lvl="1" indent="0" fontAlgn="base">
              <a:buNone/>
            </a:pPr>
            <a:r>
              <a:rPr lang="en-US" sz="5000" dirty="0">
                <a:solidFill>
                  <a:schemeClr val="bg1"/>
                </a:solidFill>
              </a:rPr>
              <a:t>Step 1 – How has my heavenly father treated me</a:t>
            </a:r>
          </a:p>
          <a:p>
            <a:pPr marL="685800" lvl="1" indent="0" fontAlgn="base">
              <a:buNone/>
            </a:pPr>
            <a:endParaRPr lang="en-US" sz="5000" dirty="0">
              <a:solidFill>
                <a:schemeClr val="bg1"/>
              </a:solidFill>
            </a:endParaRPr>
          </a:p>
          <a:p>
            <a:pPr marL="685800" lvl="1" indent="0" fontAlgn="base">
              <a:buNone/>
            </a:pPr>
            <a:r>
              <a:rPr lang="en-US" sz="5000" dirty="0">
                <a:solidFill>
                  <a:schemeClr val="bg1"/>
                </a:solidFill>
              </a:rPr>
              <a:t>Step 2 – Move towards the person with grace</a:t>
            </a:r>
          </a:p>
          <a:p>
            <a:pPr marL="685800" lvl="1" indent="0" fontAlgn="base">
              <a:buNone/>
            </a:pPr>
            <a:endParaRPr lang="en-US" sz="5000" dirty="0">
              <a:solidFill>
                <a:schemeClr val="bg1"/>
              </a:solidFill>
            </a:endParaRPr>
          </a:p>
          <a:p>
            <a:pPr marL="685800" lvl="1" indent="0" fontAlgn="base">
              <a:buNone/>
            </a:pPr>
            <a:endParaRPr lang="en-US" sz="5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16025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5DA702-F6D0-7ACD-1D10-ABF9C0B23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253C4AA-A627-A60B-2905-9C22C04F9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FF00"/>
                </a:solidFill>
              </a:rPr>
              <a:t>OUR CODE OF CONDUCT FOR DEALING WITH IMPERFECT PEOPLE</a:t>
            </a:r>
            <a:endParaRPr lang="en-GB" b="1" dirty="0">
              <a:solidFill>
                <a:srgbClr val="FFFF00"/>
              </a:solidFill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509A400-D4CE-F819-D457-F20761E361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0" lvl="1" indent="0" fontAlgn="base">
              <a:buNone/>
            </a:pPr>
            <a:r>
              <a:rPr lang="en-US" sz="5000" dirty="0">
                <a:solidFill>
                  <a:schemeClr val="bg1"/>
                </a:solidFill>
              </a:rPr>
              <a:t>Step 1 – How has my heavenly father treated me</a:t>
            </a:r>
          </a:p>
          <a:p>
            <a:pPr marL="685800" lvl="1" indent="0" fontAlgn="base">
              <a:buNone/>
            </a:pPr>
            <a:endParaRPr lang="en-US" sz="5000" dirty="0">
              <a:solidFill>
                <a:schemeClr val="bg1"/>
              </a:solidFill>
            </a:endParaRPr>
          </a:p>
          <a:p>
            <a:pPr marL="685800" lvl="1" indent="0" fontAlgn="base">
              <a:buNone/>
            </a:pPr>
            <a:r>
              <a:rPr lang="en-US" sz="5000" dirty="0">
                <a:solidFill>
                  <a:schemeClr val="bg1"/>
                </a:solidFill>
              </a:rPr>
              <a:t>Step 2 – Move towards the person with grace</a:t>
            </a:r>
          </a:p>
          <a:p>
            <a:pPr marL="685800" lvl="1" indent="0" fontAlgn="base">
              <a:buNone/>
            </a:pPr>
            <a:endParaRPr lang="en-US" sz="5000" dirty="0">
              <a:solidFill>
                <a:schemeClr val="bg1"/>
              </a:solidFill>
            </a:endParaRPr>
          </a:p>
          <a:p>
            <a:pPr marL="685800" lvl="1" indent="0" fontAlgn="base">
              <a:buNone/>
            </a:pPr>
            <a:r>
              <a:rPr lang="en-US" sz="5000" dirty="0">
                <a:solidFill>
                  <a:schemeClr val="bg1"/>
                </a:solidFill>
              </a:rPr>
              <a:t>Step 3 – Humble yourself</a:t>
            </a:r>
          </a:p>
          <a:p>
            <a:pPr marL="685800" lvl="1" indent="0" fontAlgn="base">
              <a:buNone/>
            </a:pPr>
            <a:endParaRPr lang="en-US" sz="5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81789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306323-501C-5815-3455-73272035A7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95E3D52-F965-9253-8A3B-20598A440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FF00"/>
                </a:solidFill>
              </a:rPr>
              <a:t>OUR CODE OF CONDUCT FOR DEALING WITH IMPERFECT PEOPLE</a:t>
            </a:r>
            <a:endParaRPr lang="en-GB" b="1" dirty="0">
              <a:solidFill>
                <a:srgbClr val="FFFF00"/>
              </a:solidFill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95F8EF9-1381-148F-64BA-A10176C3A2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0" lvl="1" indent="0" fontAlgn="base">
              <a:buNone/>
            </a:pPr>
            <a:r>
              <a:rPr lang="en-US" sz="5000" dirty="0">
                <a:solidFill>
                  <a:schemeClr val="bg1"/>
                </a:solidFill>
              </a:rPr>
              <a:t>Step 1 – How has my heavenly father treated me</a:t>
            </a:r>
          </a:p>
          <a:p>
            <a:pPr marL="685800" lvl="1" indent="0" fontAlgn="base">
              <a:buNone/>
            </a:pPr>
            <a:endParaRPr lang="en-US" sz="5000" dirty="0">
              <a:solidFill>
                <a:schemeClr val="bg1"/>
              </a:solidFill>
            </a:endParaRPr>
          </a:p>
          <a:p>
            <a:pPr marL="685800" lvl="1" indent="0" fontAlgn="base">
              <a:buNone/>
            </a:pPr>
            <a:r>
              <a:rPr lang="en-US" sz="5000" dirty="0">
                <a:solidFill>
                  <a:schemeClr val="bg1"/>
                </a:solidFill>
              </a:rPr>
              <a:t>Step 2 – Move towards the person with grace</a:t>
            </a:r>
          </a:p>
          <a:p>
            <a:pPr marL="685800" lvl="1" indent="0" fontAlgn="base">
              <a:buNone/>
            </a:pPr>
            <a:endParaRPr lang="en-US" sz="5000" dirty="0">
              <a:solidFill>
                <a:schemeClr val="bg1"/>
              </a:solidFill>
            </a:endParaRPr>
          </a:p>
          <a:p>
            <a:pPr marL="685800" lvl="1" indent="0" fontAlgn="base">
              <a:buNone/>
            </a:pPr>
            <a:r>
              <a:rPr lang="en-US" sz="5000" dirty="0">
                <a:solidFill>
                  <a:schemeClr val="bg1"/>
                </a:solidFill>
              </a:rPr>
              <a:t>Step 3 – Humble yourself</a:t>
            </a:r>
          </a:p>
          <a:p>
            <a:pPr marL="685800" lvl="1" indent="0" fontAlgn="base">
              <a:buNone/>
            </a:pPr>
            <a:endParaRPr lang="en-US" sz="5000" dirty="0">
              <a:solidFill>
                <a:schemeClr val="bg1"/>
              </a:solidFill>
            </a:endParaRPr>
          </a:p>
          <a:p>
            <a:pPr marL="685800" lvl="1" indent="0" fontAlgn="base">
              <a:buNone/>
            </a:pPr>
            <a:r>
              <a:rPr lang="en-US" sz="5000" dirty="0">
                <a:solidFill>
                  <a:schemeClr val="bg1"/>
                </a:solidFill>
              </a:rPr>
              <a:t>Step 4 – Help your brother or sister</a:t>
            </a:r>
          </a:p>
          <a:p>
            <a:pPr marL="685800" lvl="1" indent="0" fontAlgn="base">
              <a:buNone/>
            </a:pPr>
            <a:endParaRPr lang="en-US" sz="5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9769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900</Words>
  <Application>Microsoft Office PowerPoint</Application>
  <PresentationFormat>Custom</PresentationFormat>
  <Paragraphs>169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Calibri</vt:lpstr>
      <vt:lpstr>Aptos</vt:lpstr>
      <vt:lpstr>Arial</vt:lpstr>
      <vt:lpstr>ダーツフォント</vt:lpstr>
      <vt:lpstr>Linotype Feltpen</vt:lpstr>
      <vt:lpstr>Aptos Display</vt:lpstr>
      <vt:lpstr>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CULTURE OF THE JESUS COMMUNITY</vt:lpstr>
      <vt:lpstr>DO NOT JUDGE – WHAT IT DOESN’T MEAN</vt:lpstr>
      <vt:lpstr>DO NOT JUDGE – WHAT IT DOESN’T MEAN</vt:lpstr>
      <vt:lpstr>DO NOT JUDGE – WHAT IT DOESN’T MEAN</vt:lpstr>
      <vt:lpstr>DO NOT JUDGE – WHAT IT DOESN’T MEAN</vt:lpstr>
      <vt:lpstr>DO NOT JUDGE – WHAT IT DOESN’T MEAN</vt:lpstr>
      <vt:lpstr>DO NOT JUDGE – WHAT IT DOESN’T MEAN</vt:lpstr>
      <vt:lpstr>DO NOT JUDGE – WHAT IT DOES MEAN</vt:lpstr>
      <vt:lpstr>PowerPoint Presentation</vt:lpstr>
      <vt:lpstr>THE CULTURE OF THE JESUS COMMUNITY</vt:lpstr>
      <vt:lpstr>THE CULTURE OF THE JESUS COMMUNITY</vt:lpstr>
      <vt:lpstr>THE GRACE OF GOD TO US…</vt:lpstr>
      <vt:lpstr>THE GRACE OF GOD TO US…</vt:lpstr>
      <vt:lpstr>THE GRACE OF GOD TO US…</vt:lpstr>
      <vt:lpstr>THE CULTURE OF THE JESUS COMMUNITY</vt:lpstr>
      <vt:lpstr>HUMILITY BEFORE HELPING</vt:lpstr>
      <vt:lpstr>THE CULTURE OF THE JESUS COMMUNITY</vt:lpstr>
      <vt:lpstr>OUR CODE OF CONDUCT FOR DEALING WITH IMPERFECT PEOPLE</vt:lpstr>
      <vt:lpstr>OUR CODE OF CONDUCT FOR DEALING WITH IMPERFECT PEOPLE</vt:lpstr>
      <vt:lpstr>OUR CODE OF CONDUCT FOR DEALING WITH IMPERFECT PEOPLE</vt:lpstr>
      <vt:lpstr>OUR CODE OF CONDUCT FOR DEALING WITH IMPERFECT PEOPLE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Sermon on the Mount Sermon Series</dc:title>
  <dc:creator>Daniel Halpin</dc:creator>
  <cp:lastModifiedBy>Pippa Halpin</cp:lastModifiedBy>
  <cp:revision>16</cp:revision>
  <dcterms:created xsi:type="dcterms:W3CDTF">2006-08-16T00:00:00Z</dcterms:created>
  <dcterms:modified xsi:type="dcterms:W3CDTF">2026-01-25T07:02:18Z</dcterms:modified>
  <dc:identifier>DAGwFMQmHzg</dc:identifier>
</cp:coreProperties>
</file>